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50"/>
  </p:notesMasterIdLst>
  <p:sldIdLst>
    <p:sldId id="272" r:id="rId3"/>
    <p:sldId id="260" r:id="rId4"/>
    <p:sldId id="265" r:id="rId5"/>
    <p:sldId id="283" r:id="rId6"/>
    <p:sldId id="284" r:id="rId7"/>
    <p:sldId id="285" r:id="rId8"/>
    <p:sldId id="286" r:id="rId9"/>
    <p:sldId id="274" r:id="rId10"/>
    <p:sldId id="288" r:id="rId11"/>
    <p:sldId id="313" r:id="rId12"/>
    <p:sldId id="287" r:id="rId13"/>
    <p:sldId id="271" r:id="rId14"/>
    <p:sldId id="258" r:id="rId15"/>
    <p:sldId id="296" r:id="rId16"/>
    <p:sldId id="312" r:id="rId17"/>
    <p:sldId id="277" r:id="rId18"/>
    <p:sldId id="261" r:id="rId19"/>
    <p:sldId id="278" r:id="rId20"/>
    <p:sldId id="259" r:id="rId21"/>
    <p:sldId id="268" r:id="rId22"/>
    <p:sldId id="262" r:id="rId23"/>
    <p:sldId id="264" r:id="rId24"/>
    <p:sldId id="293" r:id="rId25"/>
    <p:sldId id="315" r:id="rId26"/>
    <p:sldId id="263" r:id="rId27"/>
    <p:sldId id="299" r:id="rId28"/>
    <p:sldId id="297" r:id="rId29"/>
    <p:sldId id="314" r:id="rId30"/>
    <p:sldId id="281" r:id="rId31"/>
    <p:sldId id="290" r:id="rId32"/>
    <p:sldId id="292" r:id="rId33"/>
    <p:sldId id="257" r:id="rId34"/>
    <p:sldId id="294" r:id="rId35"/>
    <p:sldId id="305" r:id="rId36"/>
    <p:sldId id="306" r:id="rId37"/>
    <p:sldId id="279" r:id="rId38"/>
    <p:sldId id="266" r:id="rId39"/>
    <p:sldId id="295" r:id="rId40"/>
    <p:sldId id="316" r:id="rId41"/>
    <p:sldId id="298" r:id="rId42"/>
    <p:sldId id="307" r:id="rId43"/>
    <p:sldId id="270" r:id="rId44"/>
    <p:sldId id="308" r:id="rId45"/>
    <p:sldId id="309" r:id="rId46"/>
    <p:sldId id="273" r:id="rId47"/>
    <p:sldId id="310" r:id="rId48"/>
    <p:sldId id="275" r:id="rId49"/>
  </p:sldIdLst>
  <p:sldSz cx="12192000"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E057166-4063-4AD2-8562-FC124680138E}">
          <p14:sldIdLst>
            <p14:sldId id="272"/>
            <p14:sldId id="260"/>
            <p14:sldId id="265"/>
            <p14:sldId id="283"/>
            <p14:sldId id="284"/>
            <p14:sldId id="285"/>
            <p14:sldId id="286"/>
            <p14:sldId id="274"/>
            <p14:sldId id="288"/>
            <p14:sldId id="313"/>
            <p14:sldId id="287"/>
            <p14:sldId id="271"/>
            <p14:sldId id="258"/>
            <p14:sldId id="296"/>
            <p14:sldId id="312"/>
            <p14:sldId id="277"/>
            <p14:sldId id="261"/>
            <p14:sldId id="278"/>
            <p14:sldId id="259"/>
            <p14:sldId id="268"/>
            <p14:sldId id="262"/>
            <p14:sldId id="264"/>
            <p14:sldId id="293"/>
            <p14:sldId id="315"/>
            <p14:sldId id="263"/>
            <p14:sldId id="299"/>
            <p14:sldId id="297"/>
            <p14:sldId id="314"/>
            <p14:sldId id="281"/>
            <p14:sldId id="290"/>
            <p14:sldId id="292"/>
            <p14:sldId id="257"/>
            <p14:sldId id="294"/>
            <p14:sldId id="305"/>
            <p14:sldId id="306"/>
          </p14:sldIdLst>
        </p14:section>
        <p14:section name="Untitled Section" id="{11D91C80-513B-458B-A64A-413389F27093}">
          <p14:sldIdLst>
            <p14:sldId id="279"/>
            <p14:sldId id="266"/>
            <p14:sldId id="295"/>
            <p14:sldId id="316"/>
            <p14:sldId id="298"/>
            <p14:sldId id="307"/>
            <p14:sldId id="270"/>
            <p14:sldId id="308"/>
            <p14:sldId id="309"/>
            <p14:sldId id="273"/>
            <p14:sldId id="310"/>
            <p14:sldId id="27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0021"/>
    <a:srgbClr val="FFCC0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912" autoAdjust="0"/>
    <p:restoredTop sz="94660"/>
  </p:normalViewPr>
  <p:slideViewPr>
    <p:cSldViewPr snapToGrid="0">
      <p:cViewPr varScale="1">
        <p:scale>
          <a:sx n="110" d="100"/>
          <a:sy n="110" d="100"/>
        </p:scale>
        <p:origin x="27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E0408E-20AA-426C-903B-90D530D20BEE}"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C9E1F6B9-B24D-4B11-BCA2-B0475D00E9C8}">
      <dgm:prSet/>
      <dgm:spPr/>
      <dgm:t>
        <a:bodyPr/>
        <a:lstStyle/>
        <a:p>
          <a:r>
            <a:rPr lang="en-US" dirty="0"/>
            <a:t>Specifically needed when there is advanced work on a project.</a:t>
          </a:r>
        </a:p>
      </dgm:t>
    </dgm:pt>
    <dgm:pt modelId="{176DCF6D-7ADF-4843-A233-BF8C3DEEC340}" type="parTrans" cxnId="{9443CC35-C4B4-44C6-888E-AE7716C65E50}">
      <dgm:prSet/>
      <dgm:spPr/>
      <dgm:t>
        <a:bodyPr/>
        <a:lstStyle/>
        <a:p>
          <a:endParaRPr lang="en-US"/>
        </a:p>
      </dgm:t>
    </dgm:pt>
    <dgm:pt modelId="{2F31F461-56FF-406E-A111-43256AE3B850}" type="sibTrans" cxnId="{9443CC35-C4B4-44C6-888E-AE7716C65E50}">
      <dgm:prSet/>
      <dgm:spPr/>
      <dgm:t>
        <a:bodyPr/>
        <a:lstStyle/>
        <a:p>
          <a:endParaRPr lang="en-US"/>
        </a:p>
      </dgm:t>
    </dgm:pt>
    <dgm:pt modelId="{5274536D-F67B-497F-A31E-1B2A06AB83ED}">
      <dgm:prSet/>
      <dgm:spPr/>
      <dgm:t>
        <a:bodyPr/>
        <a:lstStyle/>
        <a:p>
          <a:r>
            <a:rPr lang="en-US" dirty="0"/>
            <a:t>On-site team </a:t>
          </a:r>
        </a:p>
      </dgm:t>
    </dgm:pt>
    <dgm:pt modelId="{366F248D-7DC8-4849-AC04-40651D2074BA}" type="parTrans" cxnId="{3D7FD359-EBFE-4E58-A4E6-41695A44662C}">
      <dgm:prSet/>
      <dgm:spPr/>
      <dgm:t>
        <a:bodyPr/>
        <a:lstStyle/>
        <a:p>
          <a:endParaRPr lang="en-US"/>
        </a:p>
      </dgm:t>
    </dgm:pt>
    <dgm:pt modelId="{F292E638-BF99-4CC6-8C81-FC38D1B76258}" type="sibTrans" cxnId="{3D7FD359-EBFE-4E58-A4E6-41695A44662C}">
      <dgm:prSet/>
      <dgm:spPr/>
      <dgm:t>
        <a:bodyPr/>
        <a:lstStyle/>
        <a:p>
          <a:endParaRPr lang="en-US"/>
        </a:p>
      </dgm:t>
    </dgm:pt>
    <dgm:pt modelId="{91BF9A26-7DE9-4DD3-BAFD-D541F061CA63}">
      <dgm:prSet/>
      <dgm:spPr/>
      <dgm:t>
        <a:bodyPr/>
        <a:lstStyle/>
        <a:p>
          <a:r>
            <a:rPr lang="en-US" dirty="0"/>
            <a:t>Is the on-site contact for everyone</a:t>
          </a:r>
        </a:p>
      </dgm:t>
    </dgm:pt>
    <dgm:pt modelId="{A9C39CC8-42D6-4699-AEC6-8E269A43B1A2}" type="parTrans" cxnId="{5773A8A1-9160-4A49-A1F9-6E4B8A681FCF}">
      <dgm:prSet/>
      <dgm:spPr/>
      <dgm:t>
        <a:bodyPr/>
        <a:lstStyle/>
        <a:p>
          <a:endParaRPr lang="en-US"/>
        </a:p>
      </dgm:t>
    </dgm:pt>
    <dgm:pt modelId="{7B977C28-BEC4-491B-96A0-4435AE6DFA0E}" type="sibTrans" cxnId="{5773A8A1-9160-4A49-A1F9-6E4B8A681FCF}">
      <dgm:prSet/>
      <dgm:spPr/>
      <dgm:t>
        <a:bodyPr/>
        <a:lstStyle/>
        <a:p>
          <a:endParaRPr lang="en-US"/>
        </a:p>
      </dgm:t>
    </dgm:pt>
    <dgm:pt modelId="{0CC7B5FF-2F7F-41C8-A6CB-BD312A6D3DA0}">
      <dgm:prSet/>
      <dgm:spPr/>
      <dgm:t>
        <a:bodyPr/>
        <a:lstStyle/>
        <a:p>
          <a:r>
            <a:rPr lang="en-US" dirty="0"/>
            <a:t>Proactively coordinates with all companies related to work and schedules</a:t>
          </a:r>
        </a:p>
      </dgm:t>
    </dgm:pt>
    <dgm:pt modelId="{762CD81F-EF19-4165-8102-F374C71B4FB2}" type="parTrans" cxnId="{62EAEE07-5091-4F2E-8DEA-7A80DBC3D88B}">
      <dgm:prSet/>
      <dgm:spPr/>
      <dgm:t>
        <a:bodyPr/>
        <a:lstStyle/>
        <a:p>
          <a:endParaRPr lang="en-US"/>
        </a:p>
      </dgm:t>
    </dgm:pt>
    <dgm:pt modelId="{2D1D216E-6FE2-467C-B707-AA604CDFEBB2}" type="sibTrans" cxnId="{62EAEE07-5091-4F2E-8DEA-7A80DBC3D88B}">
      <dgm:prSet/>
      <dgm:spPr/>
      <dgm:t>
        <a:bodyPr/>
        <a:lstStyle/>
        <a:p>
          <a:endParaRPr lang="en-US"/>
        </a:p>
      </dgm:t>
    </dgm:pt>
    <dgm:pt modelId="{D395BBE1-492A-417B-8FE0-F3F8D7A5587B}">
      <dgm:prSet/>
      <dgm:spPr/>
      <dgm:t>
        <a:bodyPr/>
        <a:lstStyle/>
        <a:p>
          <a:r>
            <a:rPr lang="en-US" dirty="0"/>
            <a:t>Has ability to coordinate any needs and answer questions</a:t>
          </a:r>
        </a:p>
      </dgm:t>
    </dgm:pt>
    <dgm:pt modelId="{0E58D6E4-7A8B-4762-9C86-19BA165FDFF6}" type="parTrans" cxnId="{FD07A4F2-1E9F-48E2-AD3A-B1C0739DD57B}">
      <dgm:prSet/>
      <dgm:spPr/>
      <dgm:t>
        <a:bodyPr/>
        <a:lstStyle/>
        <a:p>
          <a:endParaRPr lang="en-US"/>
        </a:p>
      </dgm:t>
    </dgm:pt>
    <dgm:pt modelId="{F0163947-94F7-4CE8-8D9F-D24DD1CF814E}" type="sibTrans" cxnId="{FD07A4F2-1E9F-48E2-AD3A-B1C0739DD57B}">
      <dgm:prSet/>
      <dgm:spPr/>
      <dgm:t>
        <a:bodyPr/>
        <a:lstStyle/>
        <a:p>
          <a:endParaRPr lang="en-US"/>
        </a:p>
      </dgm:t>
    </dgm:pt>
    <dgm:pt modelId="{25712254-5772-4292-B9E7-2BF4F86627D7}">
      <dgm:prSet/>
      <dgm:spPr/>
      <dgm:t>
        <a:bodyPr/>
        <a:lstStyle/>
        <a:p>
          <a:r>
            <a:rPr lang="en-US" dirty="0"/>
            <a:t>Resolves issues to keep work progressing</a:t>
          </a:r>
        </a:p>
      </dgm:t>
    </dgm:pt>
    <dgm:pt modelId="{ACE5F266-93F8-491A-A66A-57DFF7E03445}" type="parTrans" cxnId="{6A6C0B8D-6113-4EB2-A614-EFB32E66505C}">
      <dgm:prSet/>
      <dgm:spPr/>
      <dgm:t>
        <a:bodyPr/>
        <a:lstStyle/>
        <a:p>
          <a:endParaRPr lang="en-US"/>
        </a:p>
      </dgm:t>
    </dgm:pt>
    <dgm:pt modelId="{52BB625A-F3D6-47EA-89C4-E75A95324E28}" type="sibTrans" cxnId="{6A6C0B8D-6113-4EB2-A614-EFB32E66505C}">
      <dgm:prSet/>
      <dgm:spPr/>
      <dgm:t>
        <a:bodyPr/>
        <a:lstStyle/>
        <a:p>
          <a:endParaRPr lang="en-US"/>
        </a:p>
      </dgm:t>
    </dgm:pt>
    <dgm:pt modelId="{98D3AA93-C99E-4611-9239-A3FED17DC62A}">
      <dgm:prSet/>
      <dgm:spPr/>
      <dgm:t>
        <a:bodyPr/>
        <a:lstStyle/>
        <a:p>
          <a:r>
            <a:rPr lang="en-US" dirty="0"/>
            <a:t>Ensures work progressing in accordance with plans or as authorized in approved change</a:t>
          </a:r>
        </a:p>
      </dgm:t>
    </dgm:pt>
    <dgm:pt modelId="{F92088BF-18D2-4C13-A752-E1F89E6BBA05}" type="parTrans" cxnId="{59FEE27C-A603-40A3-89B7-365C5751709A}">
      <dgm:prSet/>
      <dgm:spPr/>
      <dgm:t>
        <a:bodyPr/>
        <a:lstStyle/>
        <a:p>
          <a:endParaRPr lang="en-US"/>
        </a:p>
      </dgm:t>
    </dgm:pt>
    <dgm:pt modelId="{9DD3E3D0-A0B7-4861-8542-917592311555}" type="sibTrans" cxnId="{59FEE27C-A603-40A3-89B7-365C5751709A}">
      <dgm:prSet/>
      <dgm:spPr/>
      <dgm:t>
        <a:bodyPr/>
        <a:lstStyle/>
        <a:p>
          <a:endParaRPr lang="en-US"/>
        </a:p>
      </dgm:t>
    </dgm:pt>
    <dgm:pt modelId="{F206FD65-A608-4BFD-9212-188EF7A89A56}">
      <dgm:prSet/>
      <dgm:spPr/>
      <dgm:t>
        <a:bodyPr/>
        <a:lstStyle/>
        <a:p>
          <a:r>
            <a:rPr lang="en-US" dirty="0"/>
            <a:t>Obtains as-built data and provides back to design team</a:t>
          </a:r>
        </a:p>
      </dgm:t>
    </dgm:pt>
    <dgm:pt modelId="{554C18DD-DC36-4063-9693-1F287A6F3BED}" type="parTrans" cxnId="{9754EA31-B6A0-4C2B-B421-C4B5BC7B7952}">
      <dgm:prSet/>
      <dgm:spPr/>
      <dgm:t>
        <a:bodyPr/>
        <a:lstStyle/>
        <a:p>
          <a:endParaRPr lang="en-US"/>
        </a:p>
      </dgm:t>
    </dgm:pt>
    <dgm:pt modelId="{BF9F70D6-0DF7-4A7A-80E9-483772C9B5E5}" type="sibTrans" cxnId="{9754EA31-B6A0-4C2B-B421-C4B5BC7B7952}">
      <dgm:prSet/>
      <dgm:spPr/>
      <dgm:t>
        <a:bodyPr/>
        <a:lstStyle/>
        <a:p>
          <a:endParaRPr lang="en-US"/>
        </a:p>
      </dgm:t>
    </dgm:pt>
    <dgm:pt modelId="{F5224EB7-2E84-42DC-9FB1-A01129ED766C}">
      <dgm:prSet/>
      <dgm:spPr/>
      <dgm:t>
        <a:bodyPr/>
        <a:lstStyle/>
        <a:p>
          <a:r>
            <a:rPr lang="en-US" dirty="0"/>
            <a:t>This  has been very beneficial for all projects where it was utilized.</a:t>
          </a:r>
        </a:p>
      </dgm:t>
    </dgm:pt>
    <dgm:pt modelId="{45B8C4A0-E78E-439A-A588-1E5DF906CF7D}" type="parTrans" cxnId="{CB1ADD80-97BB-4742-946B-554832DD90B0}">
      <dgm:prSet/>
      <dgm:spPr/>
      <dgm:t>
        <a:bodyPr/>
        <a:lstStyle/>
        <a:p>
          <a:endParaRPr lang="en-US"/>
        </a:p>
      </dgm:t>
    </dgm:pt>
    <dgm:pt modelId="{899734DE-EE17-406D-81F7-130B74A5E0BB}" type="sibTrans" cxnId="{CB1ADD80-97BB-4742-946B-554832DD90B0}">
      <dgm:prSet/>
      <dgm:spPr/>
      <dgm:t>
        <a:bodyPr/>
        <a:lstStyle/>
        <a:p>
          <a:endParaRPr lang="en-US"/>
        </a:p>
      </dgm:t>
    </dgm:pt>
    <dgm:pt modelId="{C72EF1FC-BED0-42E4-95F0-541E0BFD67EF}">
      <dgm:prSet/>
      <dgm:spPr/>
      <dgm:t>
        <a:bodyPr/>
        <a:lstStyle/>
        <a:p>
          <a:r>
            <a:rPr lang="en-US" dirty="0"/>
            <a:t>Provides one person as point of contact.</a:t>
          </a:r>
        </a:p>
      </dgm:t>
    </dgm:pt>
    <dgm:pt modelId="{DA383850-9E36-4B08-A649-0E198FD9D480}" type="parTrans" cxnId="{5CFAA3FA-9D47-4528-9D3C-993BF10C3639}">
      <dgm:prSet/>
      <dgm:spPr/>
      <dgm:t>
        <a:bodyPr/>
        <a:lstStyle/>
        <a:p>
          <a:endParaRPr lang="en-US"/>
        </a:p>
      </dgm:t>
    </dgm:pt>
    <dgm:pt modelId="{92B7C2E0-BE1E-48BD-9B37-9A0D326E432B}" type="sibTrans" cxnId="{5CFAA3FA-9D47-4528-9D3C-993BF10C3639}">
      <dgm:prSet/>
      <dgm:spPr/>
      <dgm:t>
        <a:bodyPr/>
        <a:lstStyle/>
        <a:p>
          <a:endParaRPr lang="en-US"/>
        </a:p>
      </dgm:t>
    </dgm:pt>
    <dgm:pt modelId="{4D6B251A-4E94-4192-9300-AF384B028625}" type="pres">
      <dgm:prSet presAssocID="{4BE0408E-20AA-426C-903B-90D530D20BEE}" presName="linear" presStyleCnt="0">
        <dgm:presLayoutVars>
          <dgm:animLvl val="lvl"/>
          <dgm:resizeHandles val="exact"/>
        </dgm:presLayoutVars>
      </dgm:prSet>
      <dgm:spPr/>
    </dgm:pt>
    <dgm:pt modelId="{31B97FD3-CE16-4751-8B3E-C7FBE3354A62}" type="pres">
      <dgm:prSet presAssocID="{C9E1F6B9-B24D-4B11-BCA2-B0475D00E9C8}" presName="parentText" presStyleLbl="node1" presStyleIdx="0" presStyleCnt="3">
        <dgm:presLayoutVars>
          <dgm:chMax val="0"/>
          <dgm:bulletEnabled val="1"/>
        </dgm:presLayoutVars>
      </dgm:prSet>
      <dgm:spPr/>
    </dgm:pt>
    <dgm:pt modelId="{22483913-07C8-4D4E-A0B2-76F5A9BF96EE}" type="pres">
      <dgm:prSet presAssocID="{2F31F461-56FF-406E-A111-43256AE3B850}" presName="spacer" presStyleCnt="0"/>
      <dgm:spPr/>
    </dgm:pt>
    <dgm:pt modelId="{9C93809A-14E5-4EEB-B7EB-DBCE72A297E7}" type="pres">
      <dgm:prSet presAssocID="{5274536D-F67B-497F-A31E-1B2A06AB83ED}" presName="parentText" presStyleLbl="node1" presStyleIdx="1" presStyleCnt="3">
        <dgm:presLayoutVars>
          <dgm:chMax val="0"/>
          <dgm:bulletEnabled val="1"/>
        </dgm:presLayoutVars>
      </dgm:prSet>
      <dgm:spPr/>
    </dgm:pt>
    <dgm:pt modelId="{5F9AD187-F8F6-4969-B1AD-750BB40CEB39}" type="pres">
      <dgm:prSet presAssocID="{5274536D-F67B-497F-A31E-1B2A06AB83ED}" presName="childText" presStyleLbl="revTx" presStyleIdx="0" presStyleCnt="1">
        <dgm:presLayoutVars>
          <dgm:bulletEnabled val="1"/>
        </dgm:presLayoutVars>
      </dgm:prSet>
      <dgm:spPr/>
    </dgm:pt>
    <dgm:pt modelId="{DF76F035-C7FF-43E1-AA4B-F567CD711934}" type="pres">
      <dgm:prSet presAssocID="{F5224EB7-2E84-42DC-9FB1-A01129ED766C}" presName="parentText" presStyleLbl="node1" presStyleIdx="2" presStyleCnt="3">
        <dgm:presLayoutVars>
          <dgm:chMax val="0"/>
          <dgm:bulletEnabled val="1"/>
        </dgm:presLayoutVars>
      </dgm:prSet>
      <dgm:spPr/>
    </dgm:pt>
  </dgm:ptLst>
  <dgm:cxnLst>
    <dgm:cxn modelId="{970DFD04-6C3B-4F93-A81E-7F821D835CA7}" type="presOf" srcId="{98D3AA93-C99E-4611-9239-A3FED17DC62A}" destId="{5F9AD187-F8F6-4969-B1AD-750BB40CEB39}" srcOrd="0" destOrd="4" presId="urn:microsoft.com/office/officeart/2005/8/layout/vList2"/>
    <dgm:cxn modelId="{62EAEE07-5091-4F2E-8DEA-7A80DBC3D88B}" srcId="{5274536D-F67B-497F-A31E-1B2A06AB83ED}" destId="{0CC7B5FF-2F7F-41C8-A6CB-BD312A6D3DA0}" srcOrd="1" destOrd="0" parTransId="{762CD81F-EF19-4165-8102-F374C71B4FB2}" sibTransId="{2D1D216E-6FE2-467C-B707-AA604CDFEBB2}"/>
    <dgm:cxn modelId="{E2DF442A-415E-45B1-BB9D-02C37C01EDC4}" type="presOf" srcId="{C72EF1FC-BED0-42E4-95F0-541E0BFD67EF}" destId="{5F9AD187-F8F6-4969-B1AD-750BB40CEB39}" srcOrd="0" destOrd="6" presId="urn:microsoft.com/office/officeart/2005/8/layout/vList2"/>
    <dgm:cxn modelId="{9754EA31-B6A0-4C2B-B421-C4B5BC7B7952}" srcId="{5274536D-F67B-497F-A31E-1B2A06AB83ED}" destId="{F206FD65-A608-4BFD-9212-188EF7A89A56}" srcOrd="5" destOrd="0" parTransId="{554C18DD-DC36-4063-9693-1F287A6F3BED}" sibTransId="{BF9F70D6-0DF7-4A7A-80E9-483772C9B5E5}"/>
    <dgm:cxn modelId="{9443CC35-C4B4-44C6-888E-AE7716C65E50}" srcId="{4BE0408E-20AA-426C-903B-90D530D20BEE}" destId="{C9E1F6B9-B24D-4B11-BCA2-B0475D00E9C8}" srcOrd="0" destOrd="0" parTransId="{176DCF6D-7ADF-4843-A233-BF8C3DEEC340}" sibTransId="{2F31F461-56FF-406E-A111-43256AE3B850}"/>
    <dgm:cxn modelId="{94E51141-8877-496E-B1AF-F59D92FA1BED}" type="presOf" srcId="{5274536D-F67B-497F-A31E-1B2A06AB83ED}" destId="{9C93809A-14E5-4EEB-B7EB-DBCE72A297E7}" srcOrd="0" destOrd="0" presId="urn:microsoft.com/office/officeart/2005/8/layout/vList2"/>
    <dgm:cxn modelId="{28DDE055-5F75-4F12-9694-F9C52D1341B9}" type="presOf" srcId="{C9E1F6B9-B24D-4B11-BCA2-B0475D00E9C8}" destId="{31B97FD3-CE16-4751-8B3E-C7FBE3354A62}" srcOrd="0" destOrd="0" presId="urn:microsoft.com/office/officeart/2005/8/layout/vList2"/>
    <dgm:cxn modelId="{7E56CA78-2C8D-4587-9DDA-CD669E08F31F}" type="presOf" srcId="{0CC7B5FF-2F7F-41C8-A6CB-BD312A6D3DA0}" destId="{5F9AD187-F8F6-4969-B1AD-750BB40CEB39}" srcOrd="0" destOrd="1" presId="urn:microsoft.com/office/officeart/2005/8/layout/vList2"/>
    <dgm:cxn modelId="{3D7FD359-EBFE-4E58-A4E6-41695A44662C}" srcId="{4BE0408E-20AA-426C-903B-90D530D20BEE}" destId="{5274536D-F67B-497F-A31E-1B2A06AB83ED}" srcOrd="1" destOrd="0" parTransId="{366F248D-7DC8-4849-AC04-40651D2074BA}" sibTransId="{F292E638-BF99-4CC6-8C81-FC38D1B76258}"/>
    <dgm:cxn modelId="{06F4767A-2973-4371-8B6C-B97C9B390B57}" type="presOf" srcId="{25712254-5772-4292-B9E7-2BF4F86627D7}" destId="{5F9AD187-F8F6-4969-B1AD-750BB40CEB39}" srcOrd="0" destOrd="3" presId="urn:microsoft.com/office/officeart/2005/8/layout/vList2"/>
    <dgm:cxn modelId="{59FEE27C-A603-40A3-89B7-365C5751709A}" srcId="{5274536D-F67B-497F-A31E-1B2A06AB83ED}" destId="{98D3AA93-C99E-4611-9239-A3FED17DC62A}" srcOrd="4" destOrd="0" parTransId="{F92088BF-18D2-4C13-A752-E1F89E6BBA05}" sibTransId="{9DD3E3D0-A0B7-4861-8542-917592311555}"/>
    <dgm:cxn modelId="{CB1ADD80-97BB-4742-946B-554832DD90B0}" srcId="{4BE0408E-20AA-426C-903B-90D530D20BEE}" destId="{F5224EB7-2E84-42DC-9FB1-A01129ED766C}" srcOrd="2" destOrd="0" parTransId="{45B8C4A0-E78E-439A-A588-1E5DF906CF7D}" sibTransId="{899734DE-EE17-406D-81F7-130B74A5E0BB}"/>
    <dgm:cxn modelId="{D9F73185-B439-4BD1-B322-902449D92DC0}" type="presOf" srcId="{F5224EB7-2E84-42DC-9FB1-A01129ED766C}" destId="{DF76F035-C7FF-43E1-AA4B-F567CD711934}" srcOrd="0" destOrd="0" presId="urn:microsoft.com/office/officeart/2005/8/layout/vList2"/>
    <dgm:cxn modelId="{6A6C0B8D-6113-4EB2-A614-EFB32E66505C}" srcId="{5274536D-F67B-497F-A31E-1B2A06AB83ED}" destId="{25712254-5772-4292-B9E7-2BF4F86627D7}" srcOrd="3" destOrd="0" parTransId="{ACE5F266-93F8-491A-A66A-57DFF7E03445}" sibTransId="{52BB625A-F3D6-47EA-89C4-E75A95324E28}"/>
    <dgm:cxn modelId="{EFF0659A-9207-4B99-A780-B8BEC48E337C}" type="presOf" srcId="{D395BBE1-492A-417B-8FE0-F3F8D7A5587B}" destId="{5F9AD187-F8F6-4969-B1AD-750BB40CEB39}" srcOrd="0" destOrd="2" presId="urn:microsoft.com/office/officeart/2005/8/layout/vList2"/>
    <dgm:cxn modelId="{5773A8A1-9160-4A49-A1F9-6E4B8A681FCF}" srcId="{5274536D-F67B-497F-A31E-1B2A06AB83ED}" destId="{91BF9A26-7DE9-4DD3-BAFD-D541F061CA63}" srcOrd="0" destOrd="0" parTransId="{A9C39CC8-42D6-4699-AEC6-8E269A43B1A2}" sibTransId="{7B977C28-BEC4-491B-96A0-4435AE6DFA0E}"/>
    <dgm:cxn modelId="{B41876BB-F9A2-4405-9156-B9BD5A7CFE91}" type="presOf" srcId="{F206FD65-A608-4BFD-9212-188EF7A89A56}" destId="{5F9AD187-F8F6-4969-B1AD-750BB40CEB39}" srcOrd="0" destOrd="5" presId="urn:microsoft.com/office/officeart/2005/8/layout/vList2"/>
    <dgm:cxn modelId="{0ACFEDBE-4DA7-44EB-A0E8-303A1BF6073A}" type="presOf" srcId="{4BE0408E-20AA-426C-903B-90D530D20BEE}" destId="{4D6B251A-4E94-4192-9300-AF384B028625}" srcOrd="0" destOrd="0" presId="urn:microsoft.com/office/officeart/2005/8/layout/vList2"/>
    <dgm:cxn modelId="{FD07A4F2-1E9F-48E2-AD3A-B1C0739DD57B}" srcId="{5274536D-F67B-497F-A31E-1B2A06AB83ED}" destId="{D395BBE1-492A-417B-8FE0-F3F8D7A5587B}" srcOrd="2" destOrd="0" parTransId="{0E58D6E4-7A8B-4762-9C86-19BA165FDFF6}" sibTransId="{F0163947-94F7-4CE8-8D9F-D24DD1CF814E}"/>
    <dgm:cxn modelId="{DCC00FF8-6CA7-4DEF-AA6C-3737E8BD29A0}" type="presOf" srcId="{91BF9A26-7DE9-4DD3-BAFD-D541F061CA63}" destId="{5F9AD187-F8F6-4969-B1AD-750BB40CEB39}" srcOrd="0" destOrd="0" presId="urn:microsoft.com/office/officeart/2005/8/layout/vList2"/>
    <dgm:cxn modelId="{5CFAA3FA-9D47-4528-9D3C-993BF10C3639}" srcId="{5274536D-F67B-497F-A31E-1B2A06AB83ED}" destId="{C72EF1FC-BED0-42E4-95F0-541E0BFD67EF}" srcOrd="6" destOrd="0" parTransId="{DA383850-9E36-4B08-A649-0E198FD9D480}" sibTransId="{92B7C2E0-BE1E-48BD-9B37-9A0D326E432B}"/>
    <dgm:cxn modelId="{B67AF210-1CB0-47D7-AA88-9C5AA3AC2010}" type="presParOf" srcId="{4D6B251A-4E94-4192-9300-AF384B028625}" destId="{31B97FD3-CE16-4751-8B3E-C7FBE3354A62}" srcOrd="0" destOrd="0" presId="urn:microsoft.com/office/officeart/2005/8/layout/vList2"/>
    <dgm:cxn modelId="{3EE038F5-7587-40C5-8118-1DE3111AD95F}" type="presParOf" srcId="{4D6B251A-4E94-4192-9300-AF384B028625}" destId="{22483913-07C8-4D4E-A0B2-76F5A9BF96EE}" srcOrd="1" destOrd="0" presId="urn:microsoft.com/office/officeart/2005/8/layout/vList2"/>
    <dgm:cxn modelId="{565D28BF-B664-43CA-8E98-7542FF7208D6}" type="presParOf" srcId="{4D6B251A-4E94-4192-9300-AF384B028625}" destId="{9C93809A-14E5-4EEB-B7EB-DBCE72A297E7}" srcOrd="2" destOrd="0" presId="urn:microsoft.com/office/officeart/2005/8/layout/vList2"/>
    <dgm:cxn modelId="{ECB02568-8BDE-44E5-8A96-D40B7901F487}" type="presParOf" srcId="{4D6B251A-4E94-4192-9300-AF384B028625}" destId="{5F9AD187-F8F6-4969-B1AD-750BB40CEB39}" srcOrd="3" destOrd="0" presId="urn:microsoft.com/office/officeart/2005/8/layout/vList2"/>
    <dgm:cxn modelId="{A3DC5D4B-4F66-4DD3-9908-01C32D9FE10F}" type="presParOf" srcId="{4D6B251A-4E94-4192-9300-AF384B028625}" destId="{DF76F035-C7FF-43E1-AA4B-F567CD711934}" srcOrd="4"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E97F4E-FC16-4E1C-80D9-66E9155BD205}"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7097EF55-2607-4387-A276-76188A1A8B7E}">
      <dgm:prSet custT="1"/>
      <dgm:spPr/>
      <dgm:t>
        <a:bodyPr/>
        <a:lstStyle/>
        <a:p>
          <a:r>
            <a:rPr lang="en-US" sz="1400" dirty="0"/>
            <a:t>Increases response time between the utility company, designer, and DelDOT’s construction.</a:t>
          </a:r>
        </a:p>
      </dgm:t>
    </dgm:pt>
    <dgm:pt modelId="{9199613B-6D22-4902-AC7F-6C28510F5AE3}" type="parTrans" cxnId="{49BED90E-180B-4111-A210-C4B312D145B8}">
      <dgm:prSet/>
      <dgm:spPr/>
      <dgm:t>
        <a:bodyPr/>
        <a:lstStyle/>
        <a:p>
          <a:endParaRPr lang="en-US" sz="1400"/>
        </a:p>
      </dgm:t>
    </dgm:pt>
    <dgm:pt modelId="{E4843B46-3FE6-47DE-8D97-D7E1D8D4C321}" type="sibTrans" cxnId="{49BED90E-180B-4111-A210-C4B312D145B8}">
      <dgm:prSet/>
      <dgm:spPr/>
      <dgm:t>
        <a:bodyPr/>
        <a:lstStyle/>
        <a:p>
          <a:endParaRPr lang="en-US" sz="1400"/>
        </a:p>
      </dgm:t>
    </dgm:pt>
    <dgm:pt modelId="{0626636A-B22B-4AD8-A425-22D54982BAB4}">
      <dgm:prSet custT="1"/>
      <dgm:spPr/>
      <dgm:t>
        <a:bodyPr/>
        <a:lstStyle/>
        <a:p>
          <a:r>
            <a:rPr lang="en-US" sz="1400" dirty="0"/>
            <a:t>On-site troubleshooting to increase productivity.</a:t>
          </a:r>
        </a:p>
      </dgm:t>
    </dgm:pt>
    <dgm:pt modelId="{5738C6B3-5FFB-4D86-A868-7F606A77E605}" type="parTrans" cxnId="{4EA97EE0-499D-4CDC-A1E6-3613BC98208D}">
      <dgm:prSet/>
      <dgm:spPr/>
      <dgm:t>
        <a:bodyPr/>
        <a:lstStyle/>
        <a:p>
          <a:endParaRPr lang="en-US" sz="1400"/>
        </a:p>
      </dgm:t>
    </dgm:pt>
    <dgm:pt modelId="{B01A29AA-8191-49AB-8991-DAA124B264C5}" type="sibTrans" cxnId="{4EA97EE0-499D-4CDC-A1E6-3613BC98208D}">
      <dgm:prSet/>
      <dgm:spPr/>
      <dgm:t>
        <a:bodyPr/>
        <a:lstStyle/>
        <a:p>
          <a:endParaRPr lang="en-US" sz="1400"/>
        </a:p>
      </dgm:t>
    </dgm:pt>
    <dgm:pt modelId="{F5F8A88F-9238-493E-A33F-2BCF55477CCA}">
      <dgm:prSet custT="1"/>
      <dgm:spPr/>
      <dgm:t>
        <a:bodyPr/>
        <a:lstStyle/>
        <a:p>
          <a:r>
            <a:rPr lang="en-US" sz="1400" dirty="0"/>
            <a:t>Assists the utility contractors with stakeouts, alignments, and conflicts.</a:t>
          </a:r>
        </a:p>
      </dgm:t>
    </dgm:pt>
    <dgm:pt modelId="{78084F92-B2CB-4554-9C07-9860D85AB68B}" type="parTrans" cxnId="{9724B34C-F2CA-4284-AC9C-8C15C4767A65}">
      <dgm:prSet/>
      <dgm:spPr/>
      <dgm:t>
        <a:bodyPr/>
        <a:lstStyle/>
        <a:p>
          <a:endParaRPr lang="en-US" sz="1400"/>
        </a:p>
      </dgm:t>
    </dgm:pt>
    <dgm:pt modelId="{469ACB32-7D58-4DD4-9845-3330C8D0EDAC}" type="sibTrans" cxnId="{9724B34C-F2CA-4284-AC9C-8C15C4767A65}">
      <dgm:prSet/>
      <dgm:spPr/>
      <dgm:t>
        <a:bodyPr/>
        <a:lstStyle/>
        <a:p>
          <a:endParaRPr lang="en-US" sz="1400"/>
        </a:p>
      </dgm:t>
    </dgm:pt>
    <dgm:pt modelId="{BFC96FB0-D43D-4F40-AEE4-B611034073BE}">
      <dgm:prSet custT="1"/>
      <dgm:spPr/>
      <dgm:t>
        <a:bodyPr/>
        <a:lstStyle/>
        <a:p>
          <a:r>
            <a:rPr lang="en-US" sz="1400" dirty="0"/>
            <a:t>Reduces the utility damages during construction including re-staking.</a:t>
          </a:r>
        </a:p>
      </dgm:t>
    </dgm:pt>
    <dgm:pt modelId="{3C5F0C6D-B7C4-4437-9417-CEE5664F6146}" type="parTrans" cxnId="{268C2424-8C89-48E3-AB46-8D5547AB9252}">
      <dgm:prSet/>
      <dgm:spPr/>
      <dgm:t>
        <a:bodyPr/>
        <a:lstStyle/>
        <a:p>
          <a:endParaRPr lang="en-US" sz="1400"/>
        </a:p>
      </dgm:t>
    </dgm:pt>
    <dgm:pt modelId="{16F5D1F0-0F79-4DFC-82AA-4AC1BAE0ED37}" type="sibTrans" cxnId="{268C2424-8C89-48E3-AB46-8D5547AB9252}">
      <dgm:prSet/>
      <dgm:spPr/>
      <dgm:t>
        <a:bodyPr/>
        <a:lstStyle/>
        <a:p>
          <a:endParaRPr lang="en-US" sz="1400"/>
        </a:p>
      </dgm:t>
    </dgm:pt>
    <dgm:pt modelId="{B9851EEB-A8C4-4C32-8086-27D5A888BD93}">
      <dgm:prSet custT="1"/>
      <dgm:spPr/>
      <dgm:t>
        <a:bodyPr/>
        <a:lstStyle/>
        <a:p>
          <a:r>
            <a:rPr lang="en-US" sz="1400" dirty="0"/>
            <a:t>Increases response time if utility damaged occurs.</a:t>
          </a:r>
        </a:p>
      </dgm:t>
    </dgm:pt>
    <dgm:pt modelId="{0BB701A0-6FED-4423-B164-04A0901AC12F}" type="parTrans" cxnId="{DB4B1FD1-3F10-4FC1-ABF3-7766005EAC14}">
      <dgm:prSet/>
      <dgm:spPr/>
      <dgm:t>
        <a:bodyPr/>
        <a:lstStyle/>
        <a:p>
          <a:endParaRPr lang="en-US" sz="1400"/>
        </a:p>
      </dgm:t>
    </dgm:pt>
    <dgm:pt modelId="{36E7BCE9-7E60-49BA-91C4-2CCA95A2E0CC}" type="sibTrans" cxnId="{DB4B1FD1-3F10-4FC1-ABF3-7766005EAC14}">
      <dgm:prSet/>
      <dgm:spPr/>
      <dgm:t>
        <a:bodyPr/>
        <a:lstStyle/>
        <a:p>
          <a:endParaRPr lang="en-US" sz="1400"/>
        </a:p>
      </dgm:t>
    </dgm:pt>
    <dgm:pt modelId="{30C476F6-36C8-435D-A3D3-2DA914C0CD4F}">
      <dgm:prSet custT="1"/>
      <dgm:spPr/>
      <dgm:t>
        <a:bodyPr/>
        <a:lstStyle/>
        <a:p>
          <a:r>
            <a:rPr lang="en-US" sz="1400" dirty="0"/>
            <a:t>Increases accuracy of the alignment during installation.</a:t>
          </a:r>
        </a:p>
      </dgm:t>
    </dgm:pt>
    <dgm:pt modelId="{AA078C60-84B7-457C-AFF7-4A0B8882EA78}" type="parTrans" cxnId="{0DE145A9-56D2-41CF-B5BE-C4057A95958B}">
      <dgm:prSet/>
      <dgm:spPr/>
      <dgm:t>
        <a:bodyPr/>
        <a:lstStyle/>
        <a:p>
          <a:endParaRPr lang="en-US" sz="1400"/>
        </a:p>
      </dgm:t>
    </dgm:pt>
    <dgm:pt modelId="{5187112F-C02C-40EF-A6A9-1CAB94DC03EE}" type="sibTrans" cxnId="{0DE145A9-56D2-41CF-B5BE-C4057A95958B}">
      <dgm:prSet/>
      <dgm:spPr/>
      <dgm:t>
        <a:bodyPr/>
        <a:lstStyle/>
        <a:p>
          <a:endParaRPr lang="en-US" sz="1400"/>
        </a:p>
      </dgm:t>
    </dgm:pt>
    <dgm:pt modelId="{4BF125F9-33CC-41B6-BE3B-7B5B79B79545}">
      <dgm:prSet custT="1"/>
      <dgm:spPr/>
      <dgm:t>
        <a:bodyPr/>
        <a:lstStyle/>
        <a:p>
          <a:r>
            <a:rPr lang="en-US" sz="1400" dirty="0"/>
            <a:t>Contractors have on-site assistance.</a:t>
          </a:r>
        </a:p>
      </dgm:t>
    </dgm:pt>
    <dgm:pt modelId="{736225EE-41D0-4A80-9122-F10E7E4AD563}" type="parTrans" cxnId="{9D15692D-52A1-4731-A1D3-F565A59FD9FF}">
      <dgm:prSet/>
      <dgm:spPr/>
      <dgm:t>
        <a:bodyPr/>
        <a:lstStyle/>
        <a:p>
          <a:endParaRPr lang="en-US" sz="1400"/>
        </a:p>
      </dgm:t>
    </dgm:pt>
    <dgm:pt modelId="{FF43628F-747B-4B2A-940E-7CBC823E7E38}" type="sibTrans" cxnId="{9D15692D-52A1-4731-A1D3-F565A59FD9FF}">
      <dgm:prSet/>
      <dgm:spPr/>
      <dgm:t>
        <a:bodyPr/>
        <a:lstStyle/>
        <a:p>
          <a:endParaRPr lang="en-US" sz="1400"/>
        </a:p>
      </dgm:t>
    </dgm:pt>
    <dgm:pt modelId="{867F9117-13AF-4146-A39C-1035282E7117}">
      <dgm:prSet custT="1"/>
      <dgm:spPr/>
      <dgm:t>
        <a:bodyPr/>
        <a:lstStyle/>
        <a:p>
          <a:r>
            <a:rPr lang="en-US" sz="1400" dirty="0"/>
            <a:t>On-site adjustments can be accurately measured and set to design for approval.</a:t>
          </a:r>
        </a:p>
      </dgm:t>
    </dgm:pt>
    <dgm:pt modelId="{A1382C25-66D7-4C2D-97C6-16F8DFD0048A}" type="parTrans" cxnId="{1BCAA93B-FCC0-4FE2-BB89-94D1F935F835}">
      <dgm:prSet/>
      <dgm:spPr/>
      <dgm:t>
        <a:bodyPr/>
        <a:lstStyle/>
        <a:p>
          <a:endParaRPr lang="en-US" sz="1400"/>
        </a:p>
      </dgm:t>
    </dgm:pt>
    <dgm:pt modelId="{C70B4F0C-23A7-431D-8EB3-723383777582}" type="sibTrans" cxnId="{1BCAA93B-FCC0-4FE2-BB89-94D1F935F835}">
      <dgm:prSet/>
      <dgm:spPr/>
      <dgm:t>
        <a:bodyPr/>
        <a:lstStyle/>
        <a:p>
          <a:endParaRPr lang="en-US" sz="1400"/>
        </a:p>
      </dgm:t>
    </dgm:pt>
    <dgm:pt modelId="{0F436A8D-14A0-4A62-9D78-533A57DFA9EC}">
      <dgm:prSet custT="1"/>
      <dgm:spPr/>
      <dgm:t>
        <a:bodyPr/>
        <a:lstStyle/>
        <a:p>
          <a:r>
            <a:rPr lang="en-US" sz="1400" dirty="0"/>
            <a:t>Utilities are asbuilted during installations.</a:t>
          </a:r>
        </a:p>
      </dgm:t>
    </dgm:pt>
    <dgm:pt modelId="{FB92B8F4-7EAC-415E-87F6-CA090A0B54C6}" type="parTrans" cxnId="{578A7B21-80CD-427F-B951-C4721092AD16}">
      <dgm:prSet/>
      <dgm:spPr/>
      <dgm:t>
        <a:bodyPr/>
        <a:lstStyle/>
        <a:p>
          <a:endParaRPr lang="en-US" sz="1400"/>
        </a:p>
      </dgm:t>
    </dgm:pt>
    <dgm:pt modelId="{11BF0111-2C6D-4A50-9EEC-93CEBF0C2722}" type="sibTrans" cxnId="{578A7B21-80CD-427F-B951-C4721092AD16}">
      <dgm:prSet/>
      <dgm:spPr/>
      <dgm:t>
        <a:bodyPr/>
        <a:lstStyle/>
        <a:p>
          <a:endParaRPr lang="en-US" sz="1400"/>
        </a:p>
      </dgm:t>
    </dgm:pt>
    <dgm:pt modelId="{B347B0CD-31E9-45B2-8830-9008AF5B21C1}">
      <dgm:prSet custT="1"/>
      <dgm:spPr/>
      <dgm:t>
        <a:bodyPr/>
        <a:lstStyle/>
        <a:p>
          <a:r>
            <a:rPr lang="en-US" sz="1400" dirty="0"/>
            <a:t>Logs site conditions that may prevent construction.</a:t>
          </a:r>
        </a:p>
      </dgm:t>
    </dgm:pt>
    <dgm:pt modelId="{91470782-131C-4113-9F55-BA76665FACA1}" type="parTrans" cxnId="{049582F0-0891-4B7A-8A08-C47AAB496DEA}">
      <dgm:prSet/>
      <dgm:spPr/>
      <dgm:t>
        <a:bodyPr/>
        <a:lstStyle/>
        <a:p>
          <a:endParaRPr lang="en-US" sz="1400"/>
        </a:p>
      </dgm:t>
    </dgm:pt>
    <dgm:pt modelId="{2754394F-79EA-44E0-AB39-11ECE15B2751}" type="sibTrans" cxnId="{049582F0-0891-4B7A-8A08-C47AAB496DEA}">
      <dgm:prSet/>
      <dgm:spPr/>
      <dgm:t>
        <a:bodyPr/>
        <a:lstStyle/>
        <a:p>
          <a:endParaRPr lang="en-US" sz="1400"/>
        </a:p>
      </dgm:t>
    </dgm:pt>
    <dgm:pt modelId="{793B532B-9574-4E99-8722-1B71302053FE}">
      <dgm:prSet custT="1"/>
      <dgm:spPr/>
      <dgm:t>
        <a:bodyPr/>
        <a:lstStyle/>
        <a:p>
          <a:r>
            <a:rPr lang="en-US" sz="1400" dirty="0"/>
            <a:t>Passes on utility conflicts during construction to DelDOT which leads to a quicker resolution.</a:t>
          </a:r>
        </a:p>
      </dgm:t>
    </dgm:pt>
    <dgm:pt modelId="{12578FE0-875D-4A58-B79B-1B9D4ED43D09}" type="parTrans" cxnId="{7B435C46-65E1-465C-A2F1-46A549D132B1}">
      <dgm:prSet/>
      <dgm:spPr/>
      <dgm:t>
        <a:bodyPr/>
        <a:lstStyle/>
        <a:p>
          <a:endParaRPr lang="en-US" sz="1400"/>
        </a:p>
      </dgm:t>
    </dgm:pt>
    <dgm:pt modelId="{FC6C3C63-DE19-4A71-9B33-DCB9D53B6A7A}" type="sibTrans" cxnId="{7B435C46-65E1-465C-A2F1-46A549D132B1}">
      <dgm:prSet/>
      <dgm:spPr/>
      <dgm:t>
        <a:bodyPr/>
        <a:lstStyle/>
        <a:p>
          <a:endParaRPr lang="en-US" sz="1400"/>
        </a:p>
      </dgm:t>
    </dgm:pt>
    <dgm:pt modelId="{B3B480A2-D2C7-4437-A57D-2E3302E0D470}">
      <dgm:prSet custT="1"/>
      <dgm:spPr/>
      <dgm:t>
        <a:bodyPr/>
        <a:lstStyle/>
        <a:p>
          <a:r>
            <a:rPr lang="en-US" sz="1400" dirty="0"/>
            <a:t>Stays in constant contact with utility locators for complete and correct utility markings.</a:t>
          </a:r>
        </a:p>
      </dgm:t>
    </dgm:pt>
    <dgm:pt modelId="{D289181E-A026-4273-8154-8577804247FE}" type="parTrans" cxnId="{181A9151-F05E-4347-81F2-F259A02D0791}">
      <dgm:prSet/>
      <dgm:spPr/>
      <dgm:t>
        <a:bodyPr/>
        <a:lstStyle/>
        <a:p>
          <a:endParaRPr lang="en-US" sz="1400"/>
        </a:p>
      </dgm:t>
    </dgm:pt>
    <dgm:pt modelId="{CA4CEFCC-3249-410A-94C0-BD8B96770664}" type="sibTrans" cxnId="{181A9151-F05E-4347-81F2-F259A02D0791}">
      <dgm:prSet/>
      <dgm:spPr/>
      <dgm:t>
        <a:bodyPr/>
        <a:lstStyle/>
        <a:p>
          <a:endParaRPr lang="en-US" sz="1400"/>
        </a:p>
      </dgm:t>
    </dgm:pt>
    <dgm:pt modelId="{ADE21F08-EEB5-4A44-A6E3-4BEAB3462345}">
      <dgm:prSet custT="1"/>
      <dgm:spPr/>
      <dgm:t>
        <a:bodyPr/>
        <a:lstStyle/>
        <a:p>
          <a:r>
            <a:rPr lang="en-US" sz="1400" dirty="0"/>
            <a:t>Make certain contractors are following all safety guidelines.</a:t>
          </a:r>
        </a:p>
      </dgm:t>
    </dgm:pt>
    <dgm:pt modelId="{2EA4319F-6A76-4CFB-8C5A-D66AFB7461A4}" type="parTrans" cxnId="{10681E0A-B889-4A78-8C41-9794FF52BF87}">
      <dgm:prSet/>
      <dgm:spPr/>
      <dgm:t>
        <a:bodyPr/>
        <a:lstStyle/>
        <a:p>
          <a:endParaRPr lang="en-US" sz="1400"/>
        </a:p>
      </dgm:t>
    </dgm:pt>
    <dgm:pt modelId="{15E08465-4805-4CA6-8AEE-B702E14FE9EA}" type="sibTrans" cxnId="{10681E0A-B889-4A78-8C41-9794FF52BF87}">
      <dgm:prSet/>
      <dgm:spPr/>
      <dgm:t>
        <a:bodyPr/>
        <a:lstStyle/>
        <a:p>
          <a:endParaRPr lang="en-US" sz="1400"/>
        </a:p>
      </dgm:t>
    </dgm:pt>
    <dgm:pt modelId="{B75CEBBF-A0C6-408A-9D04-444E8E0BA0E4}" type="pres">
      <dgm:prSet presAssocID="{77E97F4E-FC16-4E1C-80D9-66E9155BD205}" presName="diagram" presStyleCnt="0">
        <dgm:presLayoutVars>
          <dgm:dir/>
          <dgm:resizeHandles val="exact"/>
        </dgm:presLayoutVars>
      </dgm:prSet>
      <dgm:spPr/>
    </dgm:pt>
    <dgm:pt modelId="{2F42B7C6-EF4D-466C-8051-D8D2E93CF5DC}" type="pres">
      <dgm:prSet presAssocID="{7097EF55-2607-4387-A276-76188A1A8B7E}" presName="node" presStyleLbl="node1" presStyleIdx="0" presStyleCnt="13" custScaleY="106560">
        <dgm:presLayoutVars>
          <dgm:bulletEnabled val="1"/>
        </dgm:presLayoutVars>
      </dgm:prSet>
      <dgm:spPr/>
    </dgm:pt>
    <dgm:pt modelId="{399ED62A-1976-4AC3-A393-7B582AD67F2D}" type="pres">
      <dgm:prSet presAssocID="{E4843B46-3FE6-47DE-8D97-D7E1D8D4C321}" presName="sibTrans" presStyleCnt="0"/>
      <dgm:spPr/>
    </dgm:pt>
    <dgm:pt modelId="{7D73F1A4-D6E9-4E00-8545-8DC9ABD4159D}" type="pres">
      <dgm:prSet presAssocID="{0626636A-B22B-4AD8-A425-22D54982BAB4}" presName="node" presStyleLbl="node1" presStyleIdx="1" presStyleCnt="13" custScaleY="106560">
        <dgm:presLayoutVars>
          <dgm:bulletEnabled val="1"/>
        </dgm:presLayoutVars>
      </dgm:prSet>
      <dgm:spPr/>
    </dgm:pt>
    <dgm:pt modelId="{0DE2EB49-AC27-4271-9363-7F6A6CAA72A7}" type="pres">
      <dgm:prSet presAssocID="{B01A29AA-8191-49AB-8991-DAA124B264C5}" presName="sibTrans" presStyleCnt="0"/>
      <dgm:spPr/>
    </dgm:pt>
    <dgm:pt modelId="{ED7C64E5-209D-43E5-8E4A-C48449726CC9}" type="pres">
      <dgm:prSet presAssocID="{F5F8A88F-9238-493E-A33F-2BCF55477CCA}" presName="node" presStyleLbl="node1" presStyleIdx="2" presStyleCnt="13" custScaleY="106560">
        <dgm:presLayoutVars>
          <dgm:bulletEnabled val="1"/>
        </dgm:presLayoutVars>
      </dgm:prSet>
      <dgm:spPr/>
    </dgm:pt>
    <dgm:pt modelId="{0BBD5986-2AA0-4C41-9F9F-FA063E1C4754}" type="pres">
      <dgm:prSet presAssocID="{469ACB32-7D58-4DD4-9845-3330C8D0EDAC}" presName="sibTrans" presStyleCnt="0"/>
      <dgm:spPr/>
    </dgm:pt>
    <dgm:pt modelId="{4ABECA04-6DCC-4BB7-B7C6-867894DA9B74}" type="pres">
      <dgm:prSet presAssocID="{BFC96FB0-D43D-4F40-AEE4-B611034073BE}" presName="node" presStyleLbl="node1" presStyleIdx="3" presStyleCnt="13" custScaleY="106560">
        <dgm:presLayoutVars>
          <dgm:bulletEnabled val="1"/>
        </dgm:presLayoutVars>
      </dgm:prSet>
      <dgm:spPr/>
    </dgm:pt>
    <dgm:pt modelId="{69FED556-BAAF-4E6E-90AF-1E5DF9A982F2}" type="pres">
      <dgm:prSet presAssocID="{16F5D1F0-0F79-4DFC-82AA-4AC1BAE0ED37}" presName="sibTrans" presStyleCnt="0"/>
      <dgm:spPr/>
    </dgm:pt>
    <dgm:pt modelId="{806A069F-ADA6-4D25-BDB4-2C1CEA04481A}" type="pres">
      <dgm:prSet presAssocID="{B9851EEB-A8C4-4C32-8086-27D5A888BD93}" presName="node" presStyleLbl="node1" presStyleIdx="4" presStyleCnt="13" custScaleY="106560">
        <dgm:presLayoutVars>
          <dgm:bulletEnabled val="1"/>
        </dgm:presLayoutVars>
      </dgm:prSet>
      <dgm:spPr/>
    </dgm:pt>
    <dgm:pt modelId="{7A977923-CD1D-4E68-B390-D048E820E645}" type="pres">
      <dgm:prSet presAssocID="{36E7BCE9-7E60-49BA-91C4-2CCA95A2E0CC}" presName="sibTrans" presStyleCnt="0"/>
      <dgm:spPr/>
    </dgm:pt>
    <dgm:pt modelId="{78A5C69D-88E8-4881-806C-4D1E08C4A128}" type="pres">
      <dgm:prSet presAssocID="{30C476F6-36C8-435D-A3D3-2DA914C0CD4F}" presName="node" presStyleLbl="node1" presStyleIdx="5" presStyleCnt="13" custScaleY="106560">
        <dgm:presLayoutVars>
          <dgm:bulletEnabled val="1"/>
        </dgm:presLayoutVars>
      </dgm:prSet>
      <dgm:spPr/>
    </dgm:pt>
    <dgm:pt modelId="{40BC1070-6C89-42D7-8B46-41C7639F7F8B}" type="pres">
      <dgm:prSet presAssocID="{5187112F-C02C-40EF-A6A9-1CAB94DC03EE}" presName="sibTrans" presStyleCnt="0"/>
      <dgm:spPr/>
    </dgm:pt>
    <dgm:pt modelId="{E641DA73-FF27-474D-BF9C-752D78D721E6}" type="pres">
      <dgm:prSet presAssocID="{4BF125F9-33CC-41B6-BE3B-7B5B79B79545}" presName="node" presStyleLbl="node1" presStyleIdx="6" presStyleCnt="13" custScaleY="106560">
        <dgm:presLayoutVars>
          <dgm:bulletEnabled val="1"/>
        </dgm:presLayoutVars>
      </dgm:prSet>
      <dgm:spPr/>
    </dgm:pt>
    <dgm:pt modelId="{D7E34E2D-65FE-4701-BCB4-1955789FDDD5}" type="pres">
      <dgm:prSet presAssocID="{FF43628F-747B-4B2A-940E-7CBC823E7E38}" presName="sibTrans" presStyleCnt="0"/>
      <dgm:spPr/>
    </dgm:pt>
    <dgm:pt modelId="{0246CB51-5CED-427E-AC6A-211F54D54C1F}" type="pres">
      <dgm:prSet presAssocID="{867F9117-13AF-4146-A39C-1035282E7117}" presName="node" presStyleLbl="node1" presStyleIdx="7" presStyleCnt="13" custScaleY="106560">
        <dgm:presLayoutVars>
          <dgm:bulletEnabled val="1"/>
        </dgm:presLayoutVars>
      </dgm:prSet>
      <dgm:spPr/>
    </dgm:pt>
    <dgm:pt modelId="{494BB88C-0C45-49C7-A943-6100B6B4C29A}" type="pres">
      <dgm:prSet presAssocID="{C70B4F0C-23A7-431D-8EB3-723383777582}" presName="sibTrans" presStyleCnt="0"/>
      <dgm:spPr/>
    </dgm:pt>
    <dgm:pt modelId="{86A5BDD5-80AA-44BF-B783-EF586E00C51D}" type="pres">
      <dgm:prSet presAssocID="{0F436A8D-14A0-4A62-9D78-533A57DFA9EC}" presName="node" presStyleLbl="node1" presStyleIdx="8" presStyleCnt="13" custScaleY="106560">
        <dgm:presLayoutVars>
          <dgm:bulletEnabled val="1"/>
        </dgm:presLayoutVars>
      </dgm:prSet>
      <dgm:spPr/>
    </dgm:pt>
    <dgm:pt modelId="{B51353A4-14C1-4A4F-8AA7-E7781F015152}" type="pres">
      <dgm:prSet presAssocID="{11BF0111-2C6D-4A50-9EEC-93CEBF0C2722}" presName="sibTrans" presStyleCnt="0"/>
      <dgm:spPr/>
    </dgm:pt>
    <dgm:pt modelId="{DFDD8BA4-7EAA-4688-B210-A068EE5A2839}" type="pres">
      <dgm:prSet presAssocID="{B347B0CD-31E9-45B2-8830-9008AF5B21C1}" presName="node" presStyleLbl="node1" presStyleIdx="9" presStyleCnt="13" custScaleY="106560">
        <dgm:presLayoutVars>
          <dgm:bulletEnabled val="1"/>
        </dgm:presLayoutVars>
      </dgm:prSet>
      <dgm:spPr/>
    </dgm:pt>
    <dgm:pt modelId="{51B43F12-276D-449A-8A08-27A65FCC7655}" type="pres">
      <dgm:prSet presAssocID="{2754394F-79EA-44E0-AB39-11ECE15B2751}" presName="sibTrans" presStyleCnt="0"/>
      <dgm:spPr/>
    </dgm:pt>
    <dgm:pt modelId="{460E5770-9A0F-402E-BFBF-4095513F0A44}" type="pres">
      <dgm:prSet presAssocID="{793B532B-9574-4E99-8722-1B71302053FE}" presName="node" presStyleLbl="node1" presStyleIdx="10" presStyleCnt="13" custScaleY="106560">
        <dgm:presLayoutVars>
          <dgm:bulletEnabled val="1"/>
        </dgm:presLayoutVars>
      </dgm:prSet>
      <dgm:spPr/>
    </dgm:pt>
    <dgm:pt modelId="{DAC72D17-352B-4D90-858B-4232F9B924BF}" type="pres">
      <dgm:prSet presAssocID="{FC6C3C63-DE19-4A71-9B33-DCB9D53B6A7A}" presName="sibTrans" presStyleCnt="0"/>
      <dgm:spPr/>
    </dgm:pt>
    <dgm:pt modelId="{F6BE662A-7DC6-4831-A662-3D04B1294480}" type="pres">
      <dgm:prSet presAssocID="{B3B480A2-D2C7-4437-A57D-2E3302E0D470}" presName="node" presStyleLbl="node1" presStyleIdx="11" presStyleCnt="13" custScaleY="106560">
        <dgm:presLayoutVars>
          <dgm:bulletEnabled val="1"/>
        </dgm:presLayoutVars>
      </dgm:prSet>
      <dgm:spPr/>
    </dgm:pt>
    <dgm:pt modelId="{6820675E-ABD6-4890-80F4-294005CD3931}" type="pres">
      <dgm:prSet presAssocID="{CA4CEFCC-3249-410A-94C0-BD8B96770664}" presName="sibTrans" presStyleCnt="0"/>
      <dgm:spPr/>
    </dgm:pt>
    <dgm:pt modelId="{00BFD6BB-549E-4280-BB61-5991AD41F2D6}" type="pres">
      <dgm:prSet presAssocID="{ADE21F08-EEB5-4A44-A6E3-4BEAB3462345}" presName="node" presStyleLbl="node1" presStyleIdx="12" presStyleCnt="13" custScaleY="106560">
        <dgm:presLayoutVars>
          <dgm:bulletEnabled val="1"/>
        </dgm:presLayoutVars>
      </dgm:prSet>
      <dgm:spPr/>
    </dgm:pt>
  </dgm:ptLst>
  <dgm:cxnLst>
    <dgm:cxn modelId="{10681E0A-B889-4A78-8C41-9794FF52BF87}" srcId="{77E97F4E-FC16-4E1C-80D9-66E9155BD205}" destId="{ADE21F08-EEB5-4A44-A6E3-4BEAB3462345}" srcOrd="12" destOrd="0" parTransId="{2EA4319F-6A76-4CFB-8C5A-D66AFB7461A4}" sibTransId="{15E08465-4805-4CA6-8AEE-B702E14FE9EA}"/>
    <dgm:cxn modelId="{49BED90E-180B-4111-A210-C4B312D145B8}" srcId="{77E97F4E-FC16-4E1C-80D9-66E9155BD205}" destId="{7097EF55-2607-4387-A276-76188A1A8B7E}" srcOrd="0" destOrd="0" parTransId="{9199613B-6D22-4902-AC7F-6C28510F5AE3}" sibTransId="{E4843B46-3FE6-47DE-8D97-D7E1D8D4C321}"/>
    <dgm:cxn modelId="{3F541712-EC0C-46ED-8821-C77A4C95CB9B}" type="presOf" srcId="{793B532B-9574-4E99-8722-1B71302053FE}" destId="{460E5770-9A0F-402E-BFBF-4095513F0A44}" srcOrd="0" destOrd="0" presId="urn:microsoft.com/office/officeart/2005/8/layout/default"/>
    <dgm:cxn modelId="{578A7B21-80CD-427F-B951-C4721092AD16}" srcId="{77E97F4E-FC16-4E1C-80D9-66E9155BD205}" destId="{0F436A8D-14A0-4A62-9D78-533A57DFA9EC}" srcOrd="8" destOrd="0" parTransId="{FB92B8F4-7EAC-415E-87F6-CA090A0B54C6}" sibTransId="{11BF0111-2C6D-4A50-9EEC-93CEBF0C2722}"/>
    <dgm:cxn modelId="{268C2424-8C89-48E3-AB46-8D5547AB9252}" srcId="{77E97F4E-FC16-4E1C-80D9-66E9155BD205}" destId="{BFC96FB0-D43D-4F40-AEE4-B611034073BE}" srcOrd="3" destOrd="0" parTransId="{3C5F0C6D-B7C4-4437-9417-CEE5664F6146}" sibTransId="{16F5D1F0-0F79-4DFC-82AA-4AC1BAE0ED37}"/>
    <dgm:cxn modelId="{9D15692D-52A1-4731-A1D3-F565A59FD9FF}" srcId="{77E97F4E-FC16-4E1C-80D9-66E9155BD205}" destId="{4BF125F9-33CC-41B6-BE3B-7B5B79B79545}" srcOrd="6" destOrd="0" parTransId="{736225EE-41D0-4A80-9122-F10E7E4AD563}" sibTransId="{FF43628F-747B-4B2A-940E-7CBC823E7E38}"/>
    <dgm:cxn modelId="{71707A3A-CA5B-49EA-9215-0516C6E2504E}" type="presOf" srcId="{ADE21F08-EEB5-4A44-A6E3-4BEAB3462345}" destId="{00BFD6BB-549E-4280-BB61-5991AD41F2D6}" srcOrd="0" destOrd="0" presId="urn:microsoft.com/office/officeart/2005/8/layout/default"/>
    <dgm:cxn modelId="{1BCAA93B-FCC0-4FE2-BB89-94D1F935F835}" srcId="{77E97F4E-FC16-4E1C-80D9-66E9155BD205}" destId="{867F9117-13AF-4146-A39C-1035282E7117}" srcOrd="7" destOrd="0" parTransId="{A1382C25-66D7-4C2D-97C6-16F8DFD0048A}" sibTransId="{C70B4F0C-23A7-431D-8EB3-723383777582}"/>
    <dgm:cxn modelId="{6E45B443-E277-4464-9C04-E29683B917DE}" type="presOf" srcId="{7097EF55-2607-4387-A276-76188A1A8B7E}" destId="{2F42B7C6-EF4D-466C-8051-D8D2E93CF5DC}" srcOrd="0" destOrd="0" presId="urn:microsoft.com/office/officeart/2005/8/layout/default"/>
    <dgm:cxn modelId="{0E1E9E44-1964-4BFB-B292-BDF45411169B}" type="presOf" srcId="{77E97F4E-FC16-4E1C-80D9-66E9155BD205}" destId="{B75CEBBF-A0C6-408A-9D04-444E8E0BA0E4}" srcOrd="0" destOrd="0" presId="urn:microsoft.com/office/officeart/2005/8/layout/default"/>
    <dgm:cxn modelId="{7B435C46-65E1-465C-A2F1-46A549D132B1}" srcId="{77E97F4E-FC16-4E1C-80D9-66E9155BD205}" destId="{793B532B-9574-4E99-8722-1B71302053FE}" srcOrd="10" destOrd="0" parTransId="{12578FE0-875D-4A58-B79B-1B9D4ED43D09}" sibTransId="{FC6C3C63-DE19-4A71-9B33-DCB9D53B6A7A}"/>
    <dgm:cxn modelId="{3F98E147-A908-46CC-AE0A-DB1141869D3C}" type="presOf" srcId="{B3B480A2-D2C7-4437-A57D-2E3302E0D470}" destId="{F6BE662A-7DC6-4831-A662-3D04B1294480}" srcOrd="0" destOrd="0" presId="urn:microsoft.com/office/officeart/2005/8/layout/default"/>
    <dgm:cxn modelId="{9724B34C-F2CA-4284-AC9C-8C15C4767A65}" srcId="{77E97F4E-FC16-4E1C-80D9-66E9155BD205}" destId="{F5F8A88F-9238-493E-A33F-2BCF55477CCA}" srcOrd="2" destOrd="0" parTransId="{78084F92-B2CB-4554-9C07-9860D85AB68B}" sibTransId="{469ACB32-7D58-4DD4-9845-3330C8D0EDAC}"/>
    <dgm:cxn modelId="{E51C7E6E-D6B1-41D2-9E6C-6A9A329E519B}" type="presOf" srcId="{B347B0CD-31E9-45B2-8830-9008AF5B21C1}" destId="{DFDD8BA4-7EAA-4688-B210-A068EE5A2839}" srcOrd="0" destOrd="0" presId="urn:microsoft.com/office/officeart/2005/8/layout/default"/>
    <dgm:cxn modelId="{181A9151-F05E-4347-81F2-F259A02D0791}" srcId="{77E97F4E-FC16-4E1C-80D9-66E9155BD205}" destId="{B3B480A2-D2C7-4437-A57D-2E3302E0D470}" srcOrd="11" destOrd="0" parTransId="{D289181E-A026-4273-8154-8577804247FE}" sibTransId="{CA4CEFCC-3249-410A-94C0-BD8B96770664}"/>
    <dgm:cxn modelId="{11D46154-E092-4885-A566-62A37037B2AA}" type="presOf" srcId="{30C476F6-36C8-435D-A3D3-2DA914C0CD4F}" destId="{78A5C69D-88E8-4881-806C-4D1E08C4A128}" srcOrd="0" destOrd="0" presId="urn:microsoft.com/office/officeart/2005/8/layout/default"/>
    <dgm:cxn modelId="{C764B856-317E-4CDB-BD75-F9B104616455}" type="presOf" srcId="{0626636A-B22B-4AD8-A425-22D54982BAB4}" destId="{7D73F1A4-D6E9-4E00-8545-8DC9ABD4159D}" srcOrd="0" destOrd="0" presId="urn:microsoft.com/office/officeart/2005/8/layout/default"/>
    <dgm:cxn modelId="{58F2DC84-1C2D-47D0-895C-BC95C00544D5}" type="presOf" srcId="{B9851EEB-A8C4-4C32-8086-27D5A888BD93}" destId="{806A069F-ADA6-4D25-BDB4-2C1CEA04481A}" srcOrd="0" destOrd="0" presId="urn:microsoft.com/office/officeart/2005/8/layout/default"/>
    <dgm:cxn modelId="{0DE145A9-56D2-41CF-B5BE-C4057A95958B}" srcId="{77E97F4E-FC16-4E1C-80D9-66E9155BD205}" destId="{30C476F6-36C8-435D-A3D3-2DA914C0CD4F}" srcOrd="5" destOrd="0" parTransId="{AA078C60-84B7-457C-AFF7-4A0B8882EA78}" sibTransId="{5187112F-C02C-40EF-A6A9-1CAB94DC03EE}"/>
    <dgm:cxn modelId="{DB4B1FD1-3F10-4FC1-ABF3-7766005EAC14}" srcId="{77E97F4E-FC16-4E1C-80D9-66E9155BD205}" destId="{B9851EEB-A8C4-4C32-8086-27D5A888BD93}" srcOrd="4" destOrd="0" parTransId="{0BB701A0-6FED-4423-B164-04A0901AC12F}" sibTransId="{36E7BCE9-7E60-49BA-91C4-2CCA95A2E0CC}"/>
    <dgm:cxn modelId="{6C24CED7-9400-4D1C-B0F4-3799E1F60588}" type="presOf" srcId="{0F436A8D-14A0-4A62-9D78-533A57DFA9EC}" destId="{86A5BDD5-80AA-44BF-B783-EF586E00C51D}" srcOrd="0" destOrd="0" presId="urn:microsoft.com/office/officeart/2005/8/layout/default"/>
    <dgm:cxn modelId="{4EA97EE0-499D-4CDC-A1E6-3613BC98208D}" srcId="{77E97F4E-FC16-4E1C-80D9-66E9155BD205}" destId="{0626636A-B22B-4AD8-A425-22D54982BAB4}" srcOrd="1" destOrd="0" parTransId="{5738C6B3-5FFB-4D86-A868-7F606A77E605}" sibTransId="{B01A29AA-8191-49AB-8991-DAA124B264C5}"/>
    <dgm:cxn modelId="{10AA0BE9-763B-4C04-9B37-D6016AD93412}" type="presOf" srcId="{4BF125F9-33CC-41B6-BE3B-7B5B79B79545}" destId="{E641DA73-FF27-474D-BF9C-752D78D721E6}" srcOrd="0" destOrd="0" presId="urn:microsoft.com/office/officeart/2005/8/layout/default"/>
    <dgm:cxn modelId="{F27EC3EC-AC52-4923-A4B4-64C4E0D9E069}" type="presOf" srcId="{867F9117-13AF-4146-A39C-1035282E7117}" destId="{0246CB51-5CED-427E-AC6A-211F54D54C1F}" srcOrd="0" destOrd="0" presId="urn:microsoft.com/office/officeart/2005/8/layout/default"/>
    <dgm:cxn modelId="{049582F0-0891-4B7A-8A08-C47AAB496DEA}" srcId="{77E97F4E-FC16-4E1C-80D9-66E9155BD205}" destId="{B347B0CD-31E9-45B2-8830-9008AF5B21C1}" srcOrd="9" destOrd="0" parTransId="{91470782-131C-4113-9F55-BA76665FACA1}" sibTransId="{2754394F-79EA-44E0-AB39-11ECE15B2751}"/>
    <dgm:cxn modelId="{DD6BCBF6-D43A-47AE-A4AA-6F5863B3269C}" type="presOf" srcId="{F5F8A88F-9238-493E-A33F-2BCF55477CCA}" destId="{ED7C64E5-209D-43E5-8E4A-C48449726CC9}" srcOrd="0" destOrd="0" presId="urn:microsoft.com/office/officeart/2005/8/layout/default"/>
    <dgm:cxn modelId="{DEEACCF6-A996-4C76-A394-1E5C804FD99F}" type="presOf" srcId="{BFC96FB0-D43D-4F40-AEE4-B611034073BE}" destId="{4ABECA04-6DCC-4BB7-B7C6-867894DA9B74}" srcOrd="0" destOrd="0" presId="urn:microsoft.com/office/officeart/2005/8/layout/default"/>
    <dgm:cxn modelId="{59B2A811-7546-4439-80F4-7040A0B3DC0B}" type="presParOf" srcId="{B75CEBBF-A0C6-408A-9D04-444E8E0BA0E4}" destId="{2F42B7C6-EF4D-466C-8051-D8D2E93CF5DC}" srcOrd="0" destOrd="0" presId="urn:microsoft.com/office/officeart/2005/8/layout/default"/>
    <dgm:cxn modelId="{C1AA54CF-94A5-4495-960A-7043443148EA}" type="presParOf" srcId="{B75CEBBF-A0C6-408A-9D04-444E8E0BA0E4}" destId="{399ED62A-1976-4AC3-A393-7B582AD67F2D}" srcOrd="1" destOrd="0" presId="urn:microsoft.com/office/officeart/2005/8/layout/default"/>
    <dgm:cxn modelId="{D005A8F0-2C0D-4C2A-B11A-A716868118E1}" type="presParOf" srcId="{B75CEBBF-A0C6-408A-9D04-444E8E0BA0E4}" destId="{7D73F1A4-D6E9-4E00-8545-8DC9ABD4159D}" srcOrd="2" destOrd="0" presId="urn:microsoft.com/office/officeart/2005/8/layout/default"/>
    <dgm:cxn modelId="{AFD38016-0DDA-49AF-A6C0-244CC45FE1C8}" type="presParOf" srcId="{B75CEBBF-A0C6-408A-9D04-444E8E0BA0E4}" destId="{0DE2EB49-AC27-4271-9363-7F6A6CAA72A7}" srcOrd="3" destOrd="0" presId="urn:microsoft.com/office/officeart/2005/8/layout/default"/>
    <dgm:cxn modelId="{5383E6BB-90E3-4785-A7EE-5508D1654555}" type="presParOf" srcId="{B75CEBBF-A0C6-408A-9D04-444E8E0BA0E4}" destId="{ED7C64E5-209D-43E5-8E4A-C48449726CC9}" srcOrd="4" destOrd="0" presId="urn:microsoft.com/office/officeart/2005/8/layout/default"/>
    <dgm:cxn modelId="{6A9C4407-8177-49D7-BC91-DB18CA4199A5}" type="presParOf" srcId="{B75CEBBF-A0C6-408A-9D04-444E8E0BA0E4}" destId="{0BBD5986-2AA0-4C41-9F9F-FA063E1C4754}" srcOrd="5" destOrd="0" presId="urn:microsoft.com/office/officeart/2005/8/layout/default"/>
    <dgm:cxn modelId="{4F242206-B084-4474-89A3-F55FF97FC72D}" type="presParOf" srcId="{B75CEBBF-A0C6-408A-9D04-444E8E0BA0E4}" destId="{4ABECA04-6DCC-4BB7-B7C6-867894DA9B74}" srcOrd="6" destOrd="0" presId="urn:microsoft.com/office/officeart/2005/8/layout/default"/>
    <dgm:cxn modelId="{0B9A4C5F-4E4A-467A-99D7-CB0366715B95}" type="presParOf" srcId="{B75CEBBF-A0C6-408A-9D04-444E8E0BA0E4}" destId="{69FED556-BAAF-4E6E-90AF-1E5DF9A982F2}" srcOrd="7" destOrd="0" presId="urn:microsoft.com/office/officeart/2005/8/layout/default"/>
    <dgm:cxn modelId="{8909CCB6-7D53-4C41-9D6E-8E8BC48F1971}" type="presParOf" srcId="{B75CEBBF-A0C6-408A-9D04-444E8E0BA0E4}" destId="{806A069F-ADA6-4D25-BDB4-2C1CEA04481A}" srcOrd="8" destOrd="0" presId="urn:microsoft.com/office/officeart/2005/8/layout/default"/>
    <dgm:cxn modelId="{C7B9B0A3-68B6-4454-B463-101B44B936D8}" type="presParOf" srcId="{B75CEBBF-A0C6-408A-9D04-444E8E0BA0E4}" destId="{7A977923-CD1D-4E68-B390-D048E820E645}" srcOrd="9" destOrd="0" presId="urn:microsoft.com/office/officeart/2005/8/layout/default"/>
    <dgm:cxn modelId="{BF94E1C0-254B-4F18-A34C-5D2675C68498}" type="presParOf" srcId="{B75CEBBF-A0C6-408A-9D04-444E8E0BA0E4}" destId="{78A5C69D-88E8-4881-806C-4D1E08C4A128}" srcOrd="10" destOrd="0" presId="urn:microsoft.com/office/officeart/2005/8/layout/default"/>
    <dgm:cxn modelId="{3EE56D4B-E6F9-49E3-8FA5-3376389E2085}" type="presParOf" srcId="{B75CEBBF-A0C6-408A-9D04-444E8E0BA0E4}" destId="{40BC1070-6C89-42D7-8B46-41C7639F7F8B}" srcOrd="11" destOrd="0" presId="urn:microsoft.com/office/officeart/2005/8/layout/default"/>
    <dgm:cxn modelId="{AD956F94-AA06-47AA-9444-5C3CE6DD2D6F}" type="presParOf" srcId="{B75CEBBF-A0C6-408A-9D04-444E8E0BA0E4}" destId="{E641DA73-FF27-474D-BF9C-752D78D721E6}" srcOrd="12" destOrd="0" presId="urn:microsoft.com/office/officeart/2005/8/layout/default"/>
    <dgm:cxn modelId="{ADFB932F-8FA2-4EEB-A3E2-A893E9E62DED}" type="presParOf" srcId="{B75CEBBF-A0C6-408A-9D04-444E8E0BA0E4}" destId="{D7E34E2D-65FE-4701-BCB4-1955789FDDD5}" srcOrd="13" destOrd="0" presId="urn:microsoft.com/office/officeart/2005/8/layout/default"/>
    <dgm:cxn modelId="{06ED23A6-596E-47CD-B961-2E0A3A5B9A69}" type="presParOf" srcId="{B75CEBBF-A0C6-408A-9D04-444E8E0BA0E4}" destId="{0246CB51-5CED-427E-AC6A-211F54D54C1F}" srcOrd="14" destOrd="0" presId="urn:microsoft.com/office/officeart/2005/8/layout/default"/>
    <dgm:cxn modelId="{F17554B6-213C-46D5-BF45-9D3509D7E515}" type="presParOf" srcId="{B75CEBBF-A0C6-408A-9D04-444E8E0BA0E4}" destId="{494BB88C-0C45-49C7-A943-6100B6B4C29A}" srcOrd="15" destOrd="0" presId="urn:microsoft.com/office/officeart/2005/8/layout/default"/>
    <dgm:cxn modelId="{0027A8B1-E5DC-46F2-85C4-417C01BEEE79}" type="presParOf" srcId="{B75CEBBF-A0C6-408A-9D04-444E8E0BA0E4}" destId="{86A5BDD5-80AA-44BF-B783-EF586E00C51D}" srcOrd="16" destOrd="0" presId="urn:microsoft.com/office/officeart/2005/8/layout/default"/>
    <dgm:cxn modelId="{20C55C2A-AB07-4AD9-80B1-2A80A9209A4B}" type="presParOf" srcId="{B75CEBBF-A0C6-408A-9D04-444E8E0BA0E4}" destId="{B51353A4-14C1-4A4F-8AA7-E7781F015152}" srcOrd="17" destOrd="0" presId="urn:microsoft.com/office/officeart/2005/8/layout/default"/>
    <dgm:cxn modelId="{971B9CC8-251A-4D1C-89C1-03E5ECA4A4AF}" type="presParOf" srcId="{B75CEBBF-A0C6-408A-9D04-444E8E0BA0E4}" destId="{DFDD8BA4-7EAA-4688-B210-A068EE5A2839}" srcOrd="18" destOrd="0" presId="urn:microsoft.com/office/officeart/2005/8/layout/default"/>
    <dgm:cxn modelId="{872F370C-E18E-4266-B6BE-B551A20FFCD0}" type="presParOf" srcId="{B75CEBBF-A0C6-408A-9D04-444E8E0BA0E4}" destId="{51B43F12-276D-449A-8A08-27A65FCC7655}" srcOrd="19" destOrd="0" presId="urn:microsoft.com/office/officeart/2005/8/layout/default"/>
    <dgm:cxn modelId="{035150B8-9B54-4E56-9803-EC8E7BBDAE71}" type="presParOf" srcId="{B75CEBBF-A0C6-408A-9D04-444E8E0BA0E4}" destId="{460E5770-9A0F-402E-BFBF-4095513F0A44}" srcOrd="20" destOrd="0" presId="urn:microsoft.com/office/officeart/2005/8/layout/default"/>
    <dgm:cxn modelId="{BD440816-0AFC-4C5A-B657-769131791E47}" type="presParOf" srcId="{B75CEBBF-A0C6-408A-9D04-444E8E0BA0E4}" destId="{DAC72D17-352B-4D90-858B-4232F9B924BF}" srcOrd="21" destOrd="0" presId="urn:microsoft.com/office/officeart/2005/8/layout/default"/>
    <dgm:cxn modelId="{6EC8C0B3-D459-4A63-BE57-FE7C18D83E47}" type="presParOf" srcId="{B75CEBBF-A0C6-408A-9D04-444E8E0BA0E4}" destId="{F6BE662A-7DC6-4831-A662-3D04B1294480}" srcOrd="22" destOrd="0" presId="urn:microsoft.com/office/officeart/2005/8/layout/default"/>
    <dgm:cxn modelId="{EF7F268D-8667-4BA4-AA92-56C90982C13E}" type="presParOf" srcId="{B75CEBBF-A0C6-408A-9D04-444E8E0BA0E4}" destId="{6820675E-ABD6-4890-80F4-294005CD3931}" srcOrd="23" destOrd="0" presId="urn:microsoft.com/office/officeart/2005/8/layout/default"/>
    <dgm:cxn modelId="{DD720CBE-2705-42B0-8006-BBFB3DDCE2D2}" type="presParOf" srcId="{B75CEBBF-A0C6-408A-9D04-444E8E0BA0E4}" destId="{00BFD6BB-549E-4280-BB61-5991AD41F2D6}" srcOrd="2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B97FD3-CE16-4751-8B3E-C7FBE3354A62}">
      <dsp:nvSpPr>
        <dsp:cNvPr id="0" name=""/>
        <dsp:cNvSpPr/>
      </dsp:nvSpPr>
      <dsp:spPr>
        <a:xfrm>
          <a:off x="0" y="87752"/>
          <a:ext cx="5141912" cy="81080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Specifically needed when there is advanced work on a project.</a:t>
          </a:r>
        </a:p>
      </dsp:txBody>
      <dsp:txXfrm>
        <a:off x="39580" y="127332"/>
        <a:ext cx="5062752" cy="731649"/>
      </dsp:txXfrm>
    </dsp:sp>
    <dsp:sp modelId="{9C93809A-14E5-4EEB-B7EB-DBCE72A297E7}">
      <dsp:nvSpPr>
        <dsp:cNvPr id="0" name=""/>
        <dsp:cNvSpPr/>
      </dsp:nvSpPr>
      <dsp:spPr>
        <a:xfrm>
          <a:off x="0" y="959042"/>
          <a:ext cx="5141912" cy="810809"/>
        </a:xfrm>
        <a:prstGeom prst="roundRect">
          <a:avLst/>
        </a:prstGeom>
        <a:solidFill>
          <a:schemeClr val="accent2">
            <a:hueOff val="953895"/>
            <a:satOff val="-21764"/>
            <a:lumOff val="80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On-site team </a:t>
          </a:r>
        </a:p>
      </dsp:txBody>
      <dsp:txXfrm>
        <a:off x="39580" y="998622"/>
        <a:ext cx="5062752" cy="731649"/>
      </dsp:txXfrm>
    </dsp:sp>
    <dsp:sp modelId="{5F9AD187-F8F6-4969-B1AD-750BB40CEB39}">
      <dsp:nvSpPr>
        <dsp:cNvPr id="0" name=""/>
        <dsp:cNvSpPr/>
      </dsp:nvSpPr>
      <dsp:spPr>
        <a:xfrm>
          <a:off x="0" y="1769852"/>
          <a:ext cx="5141912" cy="2738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256"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Is the on-site contact for everyone</a:t>
          </a:r>
        </a:p>
        <a:p>
          <a:pPr marL="171450" lvl="1" indent="-171450" algn="l" defTabSz="711200">
            <a:lnSpc>
              <a:spcPct val="90000"/>
            </a:lnSpc>
            <a:spcBef>
              <a:spcPct val="0"/>
            </a:spcBef>
            <a:spcAft>
              <a:spcPct val="20000"/>
            </a:spcAft>
            <a:buChar char="•"/>
          </a:pPr>
          <a:r>
            <a:rPr lang="en-US" sz="1600" kern="1200" dirty="0"/>
            <a:t>Proactively coordinates with all companies related to work and schedules</a:t>
          </a:r>
        </a:p>
        <a:p>
          <a:pPr marL="171450" lvl="1" indent="-171450" algn="l" defTabSz="711200">
            <a:lnSpc>
              <a:spcPct val="90000"/>
            </a:lnSpc>
            <a:spcBef>
              <a:spcPct val="0"/>
            </a:spcBef>
            <a:spcAft>
              <a:spcPct val="20000"/>
            </a:spcAft>
            <a:buChar char="•"/>
          </a:pPr>
          <a:r>
            <a:rPr lang="en-US" sz="1600" kern="1200" dirty="0"/>
            <a:t>Has ability to coordinate any needs and answer questions</a:t>
          </a:r>
        </a:p>
        <a:p>
          <a:pPr marL="171450" lvl="1" indent="-171450" algn="l" defTabSz="711200">
            <a:lnSpc>
              <a:spcPct val="90000"/>
            </a:lnSpc>
            <a:spcBef>
              <a:spcPct val="0"/>
            </a:spcBef>
            <a:spcAft>
              <a:spcPct val="20000"/>
            </a:spcAft>
            <a:buChar char="•"/>
          </a:pPr>
          <a:r>
            <a:rPr lang="en-US" sz="1600" kern="1200" dirty="0"/>
            <a:t>Resolves issues to keep work progressing</a:t>
          </a:r>
        </a:p>
        <a:p>
          <a:pPr marL="171450" lvl="1" indent="-171450" algn="l" defTabSz="711200">
            <a:lnSpc>
              <a:spcPct val="90000"/>
            </a:lnSpc>
            <a:spcBef>
              <a:spcPct val="0"/>
            </a:spcBef>
            <a:spcAft>
              <a:spcPct val="20000"/>
            </a:spcAft>
            <a:buChar char="•"/>
          </a:pPr>
          <a:r>
            <a:rPr lang="en-US" sz="1600" kern="1200" dirty="0"/>
            <a:t>Ensures work progressing in accordance with plans or as authorized in approved change</a:t>
          </a:r>
        </a:p>
        <a:p>
          <a:pPr marL="171450" lvl="1" indent="-171450" algn="l" defTabSz="711200">
            <a:lnSpc>
              <a:spcPct val="90000"/>
            </a:lnSpc>
            <a:spcBef>
              <a:spcPct val="0"/>
            </a:spcBef>
            <a:spcAft>
              <a:spcPct val="20000"/>
            </a:spcAft>
            <a:buChar char="•"/>
          </a:pPr>
          <a:r>
            <a:rPr lang="en-US" sz="1600" kern="1200" dirty="0"/>
            <a:t>Obtains as-built data and provides back to design team</a:t>
          </a:r>
        </a:p>
        <a:p>
          <a:pPr marL="171450" lvl="1" indent="-171450" algn="l" defTabSz="711200">
            <a:lnSpc>
              <a:spcPct val="90000"/>
            </a:lnSpc>
            <a:spcBef>
              <a:spcPct val="0"/>
            </a:spcBef>
            <a:spcAft>
              <a:spcPct val="20000"/>
            </a:spcAft>
            <a:buChar char="•"/>
          </a:pPr>
          <a:r>
            <a:rPr lang="en-US" sz="1600" kern="1200" dirty="0"/>
            <a:t>Provides one person as point of contact.</a:t>
          </a:r>
        </a:p>
      </dsp:txBody>
      <dsp:txXfrm>
        <a:off x="0" y="1769852"/>
        <a:ext cx="5141912" cy="2738610"/>
      </dsp:txXfrm>
    </dsp:sp>
    <dsp:sp modelId="{DF76F035-C7FF-43E1-AA4B-F567CD711934}">
      <dsp:nvSpPr>
        <dsp:cNvPr id="0" name=""/>
        <dsp:cNvSpPr/>
      </dsp:nvSpPr>
      <dsp:spPr>
        <a:xfrm>
          <a:off x="0" y="4508462"/>
          <a:ext cx="5141912" cy="810809"/>
        </a:xfrm>
        <a:prstGeom prst="roundRect">
          <a:avLst/>
        </a:prstGeom>
        <a:solidFill>
          <a:schemeClr val="accent2">
            <a:hueOff val="1907789"/>
            <a:satOff val="-43528"/>
            <a:lumOff val="160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This  has been very beneficial for all projects where it was utilized.</a:t>
          </a:r>
        </a:p>
      </dsp:txBody>
      <dsp:txXfrm>
        <a:off x="39580" y="4548042"/>
        <a:ext cx="5062752" cy="7316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42B7C6-EF4D-466C-8051-D8D2E93CF5DC}">
      <dsp:nvSpPr>
        <dsp:cNvPr id="0" name=""/>
        <dsp:cNvSpPr/>
      </dsp:nvSpPr>
      <dsp:spPr>
        <a:xfrm>
          <a:off x="3433" y="182006"/>
          <a:ext cx="1859229" cy="118871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Increases response time between the utility company, designer, and DelDOT’s construction.</a:t>
          </a:r>
        </a:p>
      </dsp:txBody>
      <dsp:txXfrm>
        <a:off x="3433" y="182006"/>
        <a:ext cx="1859229" cy="1188716"/>
      </dsp:txXfrm>
    </dsp:sp>
    <dsp:sp modelId="{7D73F1A4-D6E9-4E00-8545-8DC9ABD4159D}">
      <dsp:nvSpPr>
        <dsp:cNvPr id="0" name=""/>
        <dsp:cNvSpPr/>
      </dsp:nvSpPr>
      <dsp:spPr>
        <a:xfrm>
          <a:off x="2048586" y="182006"/>
          <a:ext cx="1859229" cy="118871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On-site troubleshooting to increase productivity.</a:t>
          </a:r>
        </a:p>
      </dsp:txBody>
      <dsp:txXfrm>
        <a:off x="2048586" y="182006"/>
        <a:ext cx="1859229" cy="1188716"/>
      </dsp:txXfrm>
    </dsp:sp>
    <dsp:sp modelId="{ED7C64E5-209D-43E5-8E4A-C48449726CC9}">
      <dsp:nvSpPr>
        <dsp:cNvPr id="0" name=""/>
        <dsp:cNvSpPr/>
      </dsp:nvSpPr>
      <dsp:spPr>
        <a:xfrm>
          <a:off x="4093738" y="182006"/>
          <a:ext cx="1859229" cy="118871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Assists the utility contractors with stakeouts, alignments, and conflicts.</a:t>
          </a:r>
        </a:p>
      </dsp:txBody>
      <dsp:txXfrm>
        <a:off x="4093738" y="182006"/>
        <a:ext cx="1859229" cy="1188716"/>
      </dsp:txXfrm>
    </dsp:sp>
    <dsp:sp modelId="{4ABECA04-6DCC-4BB7-B7C6-867894DA9B74}">
      <dsp:nvSpPr>
        <dsp:cNvPr id="0" name=""/>
        <dsp:cNvSpPr/>
      </dsp:nvSpPr>
      <dsp:spPr>
        <a:xfrm>
          <a:off x="6138891" y="182006"/>
          <a:ext cx="1859229" cy="118871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Reduces the utility damages during construction including re-staking.</a:t>
          </a:r>
        </a:p>
      </dsp:txBody>
      <dsp:txXfrm>
        <a:off x="6138891" y="182006"/>
        <a:ext cx="1859229" cy="1188716"/>
      </dsp:txXfrm>
    </dsp:sp>
    <dsp:sp modelId="{806A069F-ADA6-4D25-BDB4-2C1CEA04481A}">
      <dsp:nvSpPr>
        <dsp:cNvPr id="0" name=""/>
        <dsp:cNvSpPr/>
      </dsp:nvSpPr>
      <dsp:spPr>
        <a:xfrm>
          <a:off x="8184043" y="182006"/>
          <a:ext cx="1859229" cy="118871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Increases response time if utility damaged occurs.</a:t>
          </a:r>
        </a:p>
      </dsp:txBody>
      <dsp:txXfrm>
        <a:off x="8184043" y="182006"/>
        <a:ext cx="1859229" cy="1188716"/>
      </dsp:txXfrm>
    </dsp:sp>
    <dsp:sp modelId="{78A5C69D-88E8-4881-806C-4D1E08C4A128}">
      <dsp:nvSpPr>
        <dsp:cNvPr id="0" name=""/>
        <dsp:cNvSpPr/>
      </dsp:nvSpPr>
      <dsp:spPr>
        <a:xfrm>
          <a:off x="3433" y="1556646"/>
          <a:ext cx="1859229" cy="118871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Increases accuracy of the alignment during installation.</a:t>
          </a:r>
        </a:p>
      </dsp:txBody>
      <dsp:txXfrm>
        <a:off x="3433" y="1556646"/>
        <a:ext cx="1859229" cy="1188716"/>
      </dsp:txXfrm>
    </dsp:sp>
    <dsp:sp modelId="{E641DA73-FF27-474D-BF9C-752D78D721E6}">
      <dsp:nvSpPr>
        <dsp:cNvPr id="0" name=""/>
        <dsp:cNvSpPr/>
      </dsp:nvSpPr>
      <dsp:spPr>
        <a:xfrm>
          <a:off x="2048586" y="1556646"/>
          <a:ext cx="1859229" cy="118871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Contractors have on-site assistance.</a:t>
          </a:r>
        </a:p>
      </dsp:txBody>
      <dsp:txXfrm>
        <a:off x="2048586" y="1556646"/>
        <a:ext cx="1859229" cy="1188716"/>
      </dsp:txXfrm>
    </dsp:sp>
    <dsp:sp modelId="{0246CB51-5CED-427E-AC6A-211F54D54C1F}">
      <dsp:nvSpPr>
        <dsp:cNvPr id="0" name=""/>
        <dsp:cNvSpPr/>
      </dsp:nvSpPr>
      <dsp:spPr>
        <a:xfrm>
          <a:off x="4093738" y="1556646"/>
          <a:ext cx="1859229" cy="118871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On-site adjustments can be accurately measured and set to design for approval.</a:t>
          </a:r>
        </a:p>
      </dsp:txBody>
      <dsp:txXfrm>
        <a:off x="4093738" y="1556646"/>
        <a:ext cx="1859229" cy="1188716"/>
      </dsp:txXfrm>
    </dsp:sp>
    <dsp:sp modelId="{86A5BDD5-80AA-44BF-B783-EF586E00C51D}">
      <dsp:nvSpPr>
        <dsp:cNvPr id="0" name=""/>
        <dsp:cNvSpPr/>
      </dsp:nvSpPr>
      <dsp:spPr>
        <a:xfrm>
          <a:off x="6138891" y="1556646"/>
          <a:ext cx="1859229" cy="118871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Utilities are asbuilted during installations.</a:t>
          </a:r>
        </a:p>
      </dsp:txBody>
      <dsp:txXfrm>
        <a:off x="6138891" y="1556646"/>
        <a:ext cx="1859229" cy="1188716"/>
      </dsp:txXfrm>
    </dsp:sp>
    <dsp:sp modelId="{DFDD8BA4-7EAA-4688-B210-A068EE5A2839}">
      <dsp:nvSpPr>
        <dsp:cNvPr id="0" name=""/>
        <dsp:cNvSpPr/>
      </dsp:nvSpPr>
      <dsp:spPr>
        <a:xfrm>
          <a:off x="8184043" y="1556646"/>
          <a:ext cx="1859229" cy="118871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Logs site conditions that may prevent construction.</a:t>
          </a:r>
        </a:p>
      </dsp:txBody>
      <dsp:txXfrm>
        <a:off x="8184043" y="1556646"/>
        <a:ext cx="1859229" cy="1188716"/>
      </dsp:txXfrm>
    </dsp:sp>
    <dsp:sp modelId="{460E5770-9A0F-402E-BFBF-4095513F0A44}">
      <dsp:nvSpPr>
        <dsp:cNvPr id="0" name=""/>
        <dsp:cNvSpPr/>
      </dsp:nvSpPr>
      <dsp:spPr>
        <a:xfrm>
          <a:off x="2048586" y="2931285"/>
          <a:ext cx="1859229" cy="118871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Passes on utility conflicts during construction to DelDOT which leads to a quicker resolution.</a:t>
          </a:r>
        </a:p>
      </dsp:txBody>
      <dsp:txXfrm>
        <a:off x="2048586" y="2931285"/>
        <a:ext cx="1859229" cy="1188716"/>
      </dsp:txXfrm>
    </dsp:sp>
    <dsp:sp modelId="{F6BE662A-7DC6-4831-A662-3D04B1294480}">
      <dsp:nvSpPr>
        <dsp:cNvPr id="0" name=""/>
        <dsp:cNvSpPr/>
      </dsp:nvSpPr>
      <dsp:spPr>
        <a:xfrm>
          <a:off x="4093738" y="2931285"/>
          <a:ext cx="1859229" cy="118871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Stays in constant contact with utility locators for complete and correct utility markings.</a:t>
          </a:r>
        </a:p>
      </dsp:txBody>
      <dsp:txXfrm>
        <a:off x="4093738" y="2931285"/>
        <a:ext cx="1859229" cy="1188716"/>
      </dsp:txXfrm>
    </dsp:sp>
    <dsp:sp modelId="{00BFD6BB-549E-4280-BB61-5991AD41F2D6}">
      <dsp:nvSpPr>
        <dsp:cNvPr id="0" name=""/>
        <dsp:cNvSpPr/>
      </dsp:nvSpPr>
      <dsp:spPr>
        <a:xfrm>
          <a:off x="6138891" y="2931285"/>
          <a:ext cx="1859229" cy="118871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Make certain contractors are following all safety guidelines.</a:t>
          </a:r>
        </a:p>
      </dsp:txBody>
      <dsp:txXfrm>
        <a:off x="6138891" y="2931285"/>
        <a:ext cx="1859229" cy="118871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37000" y="0"/>
            <a:ext cx="3011488" cy="463550"/>
          </a:xfrm>
          <a:prstGeom prst="rect">
            <a:avLst/>
          </a:prstGeom>
        </p:spPr>
        <p:txBody>
          <a:bodyPr vert="horz" lIns="91440" tIns="45720" rIns="91440" bIns="45720" rtlCol="0"/>
          <a:lstStyle>
            <a:lvl1pPr algn="r">
              <a:defRPr sz="1200"/>
            </a:lvl1pPr>
          </a:lstStyle>
          <a:p>
            <a:fld id="{4C93DB42-A1F5-42A9-9B51-E7C17560DFBF}" type="datetimeFigureOut">
              <a:rPr lang="en-US" smtClean="0"/>
              <a:t>2/21/2022</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5325" y="4445000"/>
            <a:ext cx="5559425" cy="36369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37000" y="8772525"/>
            <a:ext cx="3011488" cy="463550"/>
          </a:xfrm>
          <a:prstGeom prst="rect">
            <a:avLst/>
          </a:prstGeom>
        </p:spPr>
        <p:txBody>
          <a:bodyPr vert="horz" lIns="91440" tIns="45720" rIns="91440" bIns="45720" rtlCol="0" anchor="b"/>
          <a:lstStyle>
            <a:lvl1pPr algn="r">
              <a:defRPr sz="1200"/>
            </a:lvl1pPr>
          </a:lstStyle>
          <a:p>
            <a:fld id="{A0CDB0D7-2773-449C-A3C2-252CBB09213A}" type="slidenum">
              <a:rPr lang="en-US" smtClean="0"/>
              <a:t>‹#›</a:t>
            </a:fld>
            <a:endParaRPr lang="en-US"/>
          </a:p>
        </p:txBody>
      </p:sp>
    </p:spTree>
    <p:extLst>
      <p:ext uri="{BB962C8B-B14F-4D97-AF65-F5344CB8AC3E}">
        <p14:creationId xmlns:p14="http://schemas.microsoft.com/office/powerpoint/2010/main" val="2582426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Why does DelDOT have so many design phases?
https://www.polleverywhere.com/multiple_choice_polls/ULN5dtW4fiE9ORJ5NKB75?state=opened&amp;flow=Default&amp;onscreen=persist</a:t>
            </a:r>
          </a:p>
        </p:txBody>
      </p:sp>
      <p:sp>
        <p:nvSpPr>
          <p:cNvPr id="4" name="Slide Number Placeholder 3"/>
          <p:cNvSpPr>
            <a:spLocks noGrp="1"/>
          </p:cNvSpPr>
          <p:nvPr>
            <p:ph type="sldNum" sz="quarter" idx="5"/>
          </p:nvPr>
        </p:nvSpPr>
        <p:spPr/>
        <p:txBody>
          <a:bodyPr/>
          <a:lstStyle/>
          <a:p>
            <a:fld id="{A0CDB0D7-2773-449C-A3C2-252CBB09213A}" type="slidenum">
              <a:rPr lang="en-US" smtClean="0"/>
              <a:t>10</a:t>
            </a:fld>
            <a:endParaRPr lang="en-US"/>
          </a:p>
        </p:txBody>
      </p:sp>
      <p:sp>
        <p:nvSpPr>
          <p:cNvPr id="5" name="TextBox 4">
            <a:extLst>
              <a:ext uri="{FF2B5EF4-FFF2-40B4-BE49-F238E27FC236}">
                <a16:creationId xmlns:a16="http://schemas.microsoft.com/office/drawing/2014/main" id="{04670007-7F74-400D-B9BB-C7840B1F75E4}"/>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623075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There are _____ times more chickens than people in Delaware?
https://www.polleverywhere.com/multiple_choice_polls/Ig4t2HnGNiPKch5doZNIW?state=opened&amp;flow=Default&amp;onscreen=persist</a:t>
            </a:r>
          </a:p>
        </p:txBody>
      </p:sp>
      <p:sp>
        <p:nvSpPr>
          <p:cNvPr id="4" name="Slide Number Placeholder 3"/>
          <p:cNvSpPr>
            <a:spLocks noGrp="1"/>
          </p:cNvSpPr>
          <p:nvPr>
            <p:ph type="sldNum" sz="quarter" idx="5"/>
          </p:nvPr>
        </p:nvSpPr>
        <p:spPr/>
        <p:txBody>
          <a:bodyPr/>
          <a:lstStyle/>
          <a:p>
            <a:fld id="{A0CDB0D7-2773-449C-A3C2-252CBB09213A}" type="slidenum">
              <a:rPr lang="en-US" smtClean="0"/>
              <a:t>15</a:t>
            </a:fld>
            <a:endParaRPr lang="en-US"/>
          </a:p>
        </p:txBody>
      </p:sp>
      <p:sp>
        <p:nvSpPr>
          <p:cNvPr id="5" name="TextBox 4">
            <a:extLst>
              <a:ext uri="{FF2B5EF4-FFF2-40B4-BE49-F238E27FC236}">
                <a16:creationId xmlns:a16="http://schemas.microsoft.com/office/drawing/2014/main" id="{9756DFEE-D1CE-4895-B87B-C0AA868809B1}"/>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227771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What is/are the most useful components of advanced utility inspection?
https://www.polleverywhere.com/multiple_choice_polls/1NzjhWUKFUkOR0VmwiDcJ?state=opened&amp;flow=Default&amp;onscreen=persist</a:t>
            </a:r>
          </a:p>
        </p:txBody>
      </p:sp>
      <p:sp>
        <p:nvSpPr>
          <p:cNvPr id="4" name="Slide Number Placeholder 3"/>
          <p:cNvSpPr>
            <a:spLocks noGrp="1"/>
          </p:cNvSpPr>
          <p:nvPr>
            <p:ph type="sldNum" sz="quarter" idx="5"/>
          </p:nvPr>
        </p:nvSpPr>
        <p:spPr/>
        <p:txBody>
          <a:bodyPr/>
          <a:lstStyle/>
          <a:p>
            <a:fld id="{A0CDB0D7-2773-449C-A3C2-252CBB09213A}" type="slidenum">
              <a:rPr lang="en-US" smtClean="0"/>
              <a:t>24</a:t>
            </a:fld>
            <a:endParaRPr lang="en-US"/>
          </a:p>
        </p:txBody>
      </p:sp>
      <p:sp>
        <p:nvSpPr>
          <p:cNvPr id="5" name="TextBox 4">
            <a:extLst>
              <a:ext uri="{FF2B5EF4-FFF2-40B4-BE49-F238E27FC236}">
                <a16:creationId xmlns:a16="http://schemas.microsoft.com/office/drawing/2014/main" id="{6EAD0010-A343-4424-B628-E394719D0FCD}"/>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031528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President John F. Kennedy helped open the Delaware Turnpike on November 14, 1963.
https://www.polleverywhere.com/multiple_choice_polls/QaljZQBF6jOz05NLUsMor?state=opened&amp;flow=Default&amp;onscreen=persist</a:t>
            </a:r>
          </a:p>
        </p:txBody>
      </p:sp>
      <p:sp>
        <p:nvSpPr>
          <p:cNvPr id="4" name="Slide Number Placeholder 3"/>
          <p:cNvSpPr>
            <a:spLocks noGrp="1"/>
          </p:cNvSpPr>
          <p:nvPr>
            <p:ph type="sldNum" sz="quarter" idx="5"/>
          </p:nvPr>
        </p:nvSpPr>
        <p:spPr/>
        <p:txBody>
          <a:bodyPr/>
          <a:lstStyle/>
          <a:p>
            <a:fld id="{A0CDB0D7-2773-449C-A3C2-252CBB09213A}" type="slidenum">
              <a:rPr lang="en-US" smtClean="0"/>
              <a:t>28</a:t>
            </a:fld>
            <a:endParaRPr lang="en-US"/>
          </a:p>
        </p:txBody>
      </p:sp>
      <p:sp>
        <p:nvSpPr>
          <p:cNvPr id="5" name="TextBox 4">
            <a:extLst>
              <a:ext uri="{FF2B5EF4-FFF2-40B4-BE49-F238E27FC236}">
                <a16:creationId xmlns:a16="http://schemas.microsoft.com/office/drawing/2014/main" id="{CD490637-B602-400D-A7FF-31C03B57454F}"/>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57211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Which public utility system came first in the USA?
https://www.polleverywhere.com/multiple_choice_polls/TvkgV3iw7dgtdIpaUV5Ns?state=opened&amp;flow=Default&amp;onscreen=persist</a:t>
            </a:r>
          </a:p>
        </p:txBody>
      </p:sp>
      <p:sp>
        <p:nvSpPr>
          <p:cNvPr id="4" name="Slide Number Placeholder 3"/>
          <p:cNvSpPr>
            <a:spLocks noGrp="1"/>
          </p:cNvSpPr>
          <p:nvPr>
            <p:ph type="sldNum" sz="quarter" idx="5"/>
          </p:nvPr>
        </p:nvSpPr>
        <p:spPr/>
        <p:txBody>
          <a:bodyPr/>
          <a:lstStyle/>
          <a:p>
            <a:fld id="{A0CDB0D7-2773-449C-A3C2-252CBB09213A}" type="slidenum">
              <a:rPr lang="en-US" smtClean="0"/>
              <a:t>39</a:t>
            </a:fld>
            <a:endParaRPr lang="en-US"/>
          </a:p>
        </p:txBody>
      </p:sp>
      <p:sp>
        <p:nvSpPr>
          <p:cNvPr id="5" name="TextBox 4">
            <a:extLst>
              <a:ext uri="{FF2B5EF4-FFF2-40B4-BE49-F238E27FC236}">
                <a16:creationId xmlns:a16="http://schemas.microsoft.com/office/drawing/2014/main" id="{7898551E-CD63-4A11-B8D3-49785A130F15}"/>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56719042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DE200FF-E9CE-406D-B029-BE98254CACB1}" type="datetimeFigureOut">
              <a:rPr lang="en-US" smtClean="0"/>
              <a:t>2/21/2022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A0CC5A30-EC83-43D7-84F1-7E48D04D732C}" type="slidenum">
              <a:rPr lang="en-US" smtClean="0"/>
              <a:t>‹#›</a:t>
            </a:fld>
            <a:endParaRPr lang="en-US" dirty="0"/>
          </a:p>
        </p:txBody>
      </p:sp>
    </p:spTree>
    <p:extLst>
      <p:ext uri="{BB962C8B-B14F-4D97-AF65-F5344CB8AC3E}">
        <p14:creationId xmlns:p14="http://schemas.microsoft.com/office/powerpoint/2010/main" val="342929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E200FF-E9CE-406D-B029-BE98254CACB1}" type="datetimeFigureOut">
              <a:rPr lang="en-US" smtClean="0"/>
              <a:t>2/21/2022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CC5A30-EC83-43D7-84F1-7E48D04D732C}" type="slidenum">
              <a:rPr lang="en-US" smtClean="0"/>
              <a:t>‹#›</a:t>
            </a:fld>
            <a:endParaRPr lang="en-US" dirty="0"/>
          </a:p>
        </p:txBody>
      </p:sp>
    </p:spTree>
    <p:extLst>
      <p:ext uri="{BB962C8B-B14F-4D97-AF65-F5344CB8AC3E}">
        <p14:creationId xmlns:p14="http://schemas.microsoft.com/office/powerpoint/2010/main" val="3135905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E200FF-E9CE-406D-B029-BE98254CACB1}" type="datetimeFigureOut">
              <a:rPr lang="en-US" smtClean="0"/>
              <a:t>2/21/2022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CC5A30-EC83-43D7-84F1-7E48D04D732C}" type="slidenum">
              <a:rPr lang="en-US" smtClean="0"/>
              <a:t>‹#›</a:t>
            </a:fld>
            <a:endParaRPr lang="en-US" dirty="0"/>
          </a:p>
        </p:txBody>
      </p:sp>
    </p:spTree>
    <p:extLst>
      <p:ext uri="{BB962C8B-B14F-4D97-AF65-F5344CB8AC3E}">
        <p14:creationId xmlns:p14="http://schemas.microsoft.com/office/powerpoint/2010/main" val="1525997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DE200FF-E9CE-406D-B029-BE98254CACB1}" type="datetimeFigureOut">
              <a:rPr lang="en-US" smtClean="0"/>
              <a:t>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A0CC5A30-EC83-43D7-84F1-7E48D04D732C}" type="slidenum">
              <a:rPr lang="en-US" smtClean="0"/>
              <a:t>‹#›</a:t>
            </a:fld>
            <a:endParaRPr lang="en-US"/>
          </a:p>
        </p:txBody>
      </p:sp>
    </p:spTree>
    <p:extLst>
      <p:ext uri="{BB962C8B-B14F-4D97-AF65-F5344CB8AC3E}">
        <p14:creationId xmlns:p14="http://schemas.microsoft.com/office/powerpoint/2010/main" val="2276431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E200FF-E9CE-406D-B029-BE98254CACB1}" type="datetimeFigureOut">
              <a:rPr lang="en-US" smtClean="0"/>
              <a:t>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CC5A30-EC83-43D7-84F1-7E48D04D732C}" type="slidenum">
              <a:rPr lang="en-US" smtClean="0"/>
              <a:t>‹#›</a:t>
            </a:fld>
            <a:endParaRPr lang="en-US"/>
          </a:p>
        </p:txBody>
      </p:sp>
    </p:spTree>
    <p:extLst>
      <p:ext uri="{BB962C8B-B14F-4D97-AF65-F5344CB8AC3E}">
        <p14:creationId xmlns:p14="http://schemas.microsoft.com/office/powerpoint/2010/main" val="32284611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DDE200FF-E9CE-406D-B029-BE98254CACB1}" type="datetimeFigureOut">
              <a:rPr lang="en-US" smtClean="0"/>
              <a:t>2/21/2022</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A0CC5A30-EC83-43D7-84F1-7E48D04D732C}" type="slidenum">
              <a:rPr lang="en-US" smtClean="0"/>
              <a:t>‹#›</a:t>
            </a:fld>
            <a:endParaRPr lang="en-US"/>
          </a:p>
        </p:txBody>
      </p:sp>
    </p:spTree>
    <p:extLst>
      <p:ext uri="{BB962C8B-B14F-4D97-AF65-F5344CB8AC3E}">
        <p14:creationId xmlns:p14="http://schemas.microsoft.com/office/powerpoint/2010/main" val="13225025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DE200FF-E9CE-406D-B029-BE98254CACB1}" type="datetimeFigureOut">
              <a:rPr lang="en-US" smtClean="0"/>
              <a:t>2/21/2022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CC5A30-EC83-43D7-84F1-7E48D04D732C}" type="slidenum">
              <a:rPr lang="en-US" smtClean="0"/>
              <a:t>‹#›</a:t>
            </a:fld>
            <a:endParaRPr lang="en-US"/>
          </a:p>
        </p:txBody>
      </p:sp>
    </p:spTree>
    <p:extLst>
      <p:ext uri="{BB962C8B-B14F-4D97-AF65-F5344CB8AC3E}">
        <p14:creationId xmlns:p14="http://schemas.microsoft.com/office/powerpoint/2010/main" val="42658885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DE200FF-E9CE-406D-B029-BE98254CACB1}" type="datetimeFigureOut">
              <a:rPr lang="en-US" smtClean="0"/>
              <a:t>2/21/2022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CC5A30-EC83-43D7-84F1-7E48D04D732C}" type="slidenum">
              <a:rPr lang="en-US" smtClean="0"/>
              <a:t>‹#›</a:t>
            </a:fld>
            <a:endParaRPr lang="en-US"/>
          </a:p>
        </p:txBody>
      </p:sp>
    </p:spTree>
    <p:extLst>
      <p:ext uri="{BB962C8B-B14F-4D97-AF65-F5344CB8AC3E}">
        <p14:creationId xmlns:p14="http://schemas.microsoft.com/office/powerpoint/2010/main" val="25677191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DE200FF-E9CE-406D-B029-BE98254CACB1}" type="datetimeFigureOut">
              <a:rPr lang="en-US" smtClean="0"/>
              <a:t>2/21/2022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CC5A30-EC83-43D7-84F1-7E48D04D732C}" type="slidenum">
              <a:rPr lang="en-US" smtClean="0"/>
              <a:t>‹#›</a:t>
            </a:fld>
            <a:endParaRPr lang="en-US"/>
          </a:p>
        </p:txBody>
      </p:sp>
    </p:spTree>
    <p:extLst>
      <p:ext uri="{BB962C8B-B14F-4D97-AF65-F5344CB8AC3E}">
        <p14:creationId xmlns:p14="http://schemas.microsoft.com/office/powerpoint/2010/main" val="41039730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E200FF-E9CE-406D-B029-BE98254CACB1}" type="datetimeFigureOut">
              <a:rPr lang="en-US" smtClean="0"/>
              <a:t>2/21/2022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CC5A30-EC83-43D7-84F1-7E48D04D732C}" type="slidenum">
              <a:rPr lang="en-US" smtClean="0"/>
              <a:t>‹#›</a:t>
            </a:fld>
            <a:endParaRPr lang="en-US"/>
          </a:p>
        </p:txBody>
      </p:sp>
    </p:spTree>
    <p:extLst>
      <p:ext uri="{BB962C8B-B14F-4D97-AF65-F5344CB8AC3E}">
        <p14:creationId xmlns:p14="http://schemas.microsoft.com/office/powerpoint/2010/main" val="26542737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E200FF-E9CE-406D-B029-BE98254CACB1}" type="datetimeFigureOut">
              <a:rPr lang="en-US" smtClean="0"/>
              <a:t>2/21/2022</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A0CC5A30-EC83-43D7-84F1-7E48D04D732C}" type="slidenum">
              <a:rPr lang="en-US" smtClean="0"/>
              <a:t>‹#›</a:t>
            </a:fld>
            <a:endParaRPr lang="en-US"/>
          </a:p>
        </p:txBody>
      </p:sp>
    </p:spTree>
    <p:extLst>
      <p:ext uri="{BB962C8B-B14F-4D97-AF65-F5344CB8AC3E}">
        <p14:creationId xmlns:p14="http://schemas.microsoft.com/office/powerpoint/2010/main" val="3757245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E200FF-E9CE-406D-B029-BE98254CACB1}" type="datetimeFigureOut">
              <a:rPr lang="en-US" smtClean="0"/>
              <a:t>2/21/2022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CC5A30-EC83-43D7-84F1-7E48D04D732C}" type="slidenum">
              <a:rPr lang="en-US" smtClean="0"/>
              <a:t>‹#›</a:t>
            </a:fld>
            <a:endParaRPr lang="en-US" dirty="0"/>
          </a:p>
        </p:txBody>
      </p:sp>
    </p:spTree>
    <p:extLst>
      <p:ext uri="{BB962C8B-B14F-4D97-AF65-F5344CB8AC3E}">
        <p14:creationId xmlns:p14="http://schemas.microsoft.com/office/powerpoint/2010/main" val="5303864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E200FF-E9CE-406D-B029-BE98254CACB1}" type="datetimeFigureOut">
              <a:rPr lang="en-US" smtClean="0"/>
              <a:t>2/21/2022</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A0CC5A30-EC83-43D7-84F1-7E48D04D732C}" type="slidenum">
              <a:rPr lang="en-US" smtClean="0"/>
              <a:t>‹#›</a:t>
            </a:fld>
            <a:endParaRPr lang="en-US"/>
          </a:p>
        </p:txBody>
      </p:sp>
    </p:spTree>
    <p:extLst>
      <p:ext uri="{BB962C8B-B14F-4D97-AF65-F5344CB8AC3E}">
        <p14:creationId xmlns:p14="http://schemas.microsoft.com/office/powerpoint/2010/main" val="25149355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E200FF-E9CE-406D-B029-BE98254CACB1}" type="datetimeFigureOut">
              <a:rPr lang="en-US" smtClean="0"/>
              <a:t>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CC5A30-EC83-43D7-84F1-7E48D04D732C}" type="slidenum">
              <a:rPr lang="en-US" smtClean="0"/>
              <a:t>‹#›</a:t>
            </a:fld>
            <a:endParaRPr lang="en-US"/>
          </a:p>
        </p:txBody>
      </p:sp>
    </p:spTree>
    <p:extLst>
      <p:ext uri="{BB962C8B-B14F-4D97-AF65-F5344CB8AC3E}">
        <p14:creationId xmlns:p14="http://schemas.microsoft.com/office/powerpoint/2010/main" val="31163903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E200FF-E9CE-406D-B029-BE98254CACB1}" type="datetimeFigureOut">
              <a:rPr lang="en-US" smtClean="0"/>
              <a:t>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CC5A30-EC83-43D7-84F1-7E48D04D732C}" type="slidenum">
              <a:rPr lang="en-US" smtClean="0"/>
              <a:t>‹#›</a:t>
            </a:fld>
            <a:endParaRPr lang="en-US"/>
          </a:p>
        </p:txBody>
      </p:sp>
    </p:spTree>
    <p:extLst>
      <p:ext uri="{BB962C8B-B14F-4D97-AF65-F5344CB8AC3E}">
        <p14:creationId xmlns:p14="http://schemas.microsoft.com/office/powerpoint/2010/main" val="713191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DDE200FF-E9CE-406D-B029-BE98254CACB1}" type="datetimeFigureOut">
              <a:rPr lang="en-US" smtClean="0"/>
              <a:t>2/21/2022</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A0CC5A30-EC83-43D7-84F1-7E48D04D732C}" type="slidenum">
              <a:rPr lang="en-US" smtClean="0"/>
              <a:t>‹#›</a:t>
            </a:fld>
            <a:endParaRPr lang="en-US" dirty="0"/>
          </a:p>
        </p:txBody>
      </p:sp>
    </p:spTree>
    <p:extLst>
      <p:ext uri="{BB962C8B-B14F-4D97-AF65-F5344CB8AC3E}">
        <p14:creationId xmlns:p14="http://schemas.microsoft.com/office/powerpoint/2010/main" val="592114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DE200FF-E9CE-406D-B029-BE98254CACB1}" type="datetimeFigureOut">
              <a:rPr lang="en-US" smtClean="0"/>
              <a:t>2/21/2022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CC5A30-EC83-43D7-84F1-7E48D04D732C}" type="slidenum">
              <a:rPr lang="en-US" smtClean="0"/>
              <a:t>‹#›</a:t>
            </a:fld>
            <a:endParaRPr lang="en-US" dirty="0"/>
          </a:p>
        </p:txBody>
      </p:sp>
    </p:spTree>
    <p:extLst>
      <p:ext uri="{BB962C8B-B14F-4D97-AF65-F5344CB8AC3E}">
        <p14:creationId xmlns:p14="http://schemas.microsoft.com/office/powerpoint/2010/main" val="3215552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DE200FF-E9CE-406D-B029-BE98254CACB1}" type="datetimeFigureOut">
              <a:rPr lang="en-US" smtClean="0"/>
              <a:t>2/21/2022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0CC5A30-EC83-43D7-84F1-7E48D04D732C}" type="slidenum">
              <a:rPr lang="en-US" smtClean="0"/>
              <a:t>‹#›</a:t>
            </a:fld>
            <a:endParaRPr lang="en-US" dirty="0"/>
          </a:p>
        </p:txBody>
      </p:sp>
    </p:spTree>
    <p:extLst>
      <p:ext uri="{BB962C8B-B14F-4D97-AF65-F5344CB8AC3E}">
        <p14:creationId xmlns:p14="http://schemas.microsoft.com/office/powerpoint/2010/main" val="3291804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DE200FF-E9CE-406D-B029-BE98254CACB1}" type="datetimeFigureOut">
              <a:rPr lang="en-US" smtClean="0"/>
              <a:t>2/21/2022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0CC5A30-EC83-43D7-84F1-7E48D04D732C}" type="slidenum">
              <a:rPr lang="en-US" smtClean="0"/>
              <a:t>‹#›</a:t>
            </a:fld>
            <a:endParaRPr lang="en-US" dirty="0"/>
          </a:p>
        </p:txBody>
      </p:sp>
    </p:spTree>
    <p:extLst>
      <p:ext uri="{BB962C8B-B14F-4D97-AF65-F5344CB8AC3E}">
        <p14:creationId xmlns:p14="http://schemas.microsoft.com/office/powerpoint/2010/main" val="1712720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E200FF-E9CE-406D-B029-BE98254CACB1}" type="datetimeFigureOut">
              <a:rPr lang="en-US" smtClean="0"/>
              <a:t>2/21/2022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0CC5A30-EC83-43D7-84F1-7E48D04D732C}" type="slidenum">
              <a:rPr lang="en-US" smtClean="0"/>
              <a:t>‹#›</a:t>
            </a:fld>
            <a:endParaRPr lang="en-US" dirty="0"/>
          </a:p>
        </p:txBody>
      </p:sp>
    </p:spTree>
    <p:extLst>
      <p:ext uri="{BB962C8B-B14F-4D97-AF65-F5344CB8AC3E}">
        <p14:creationId xmlns:p14="http://schemas.microsoft.com/office/powerpoint/2010/main" val="2831153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E200FF-E9CE-406D-B029-BE98254CACB1}" type="datetimeFigureOut">
              <a:rPr lang="en-US" smtClean="0"/>
              <a:t>2/21/2022</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A0CC5A30-EC83-43D7-84F1-7E48D04D732C}" type="slidenum">
              <a:rPr lang="en-US" smtClean="0"/>
              <a:t>‹#›</a:t>
            </a:fld>
            <a:endParaRPr lang="en-US" dirty="0"/>
          </a:p>
        </p:txBody>
      </p:sp>
    </p:spTree>
    <p:extLst>
      <p:ext uri="{BB962C8B-B14F-4D97-AF65-F5344CB8AC3E}">
        <p14:creationId xmlns:p14="http://schemas.microsoft.com/office/powerpoint/2010/main" val="296489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E200FF-E9CE-406D-B029-BE98254CACB1}" type="datetimeFigureOut">
              <a:rPr lang="en-US" smtClean="0"/>
              <a:t>2/21/2022</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A0CC5A30-EC83-43D7-84F1-7E48D04D732C}" type="slidenum">
              <a:rPr lang="en-US" smtClean="0"/>
              <a:t>‹#›</a:t>
            </a:fld>
            <a:endParaRPr lang="en-US" dirty="0"/>
          </a:p>
        </p:txBody>
      </p:sp>
    </p:spTree>
    <p:extLst>
      <p:ext uri="{BB962C8B-B14F-4D97-AF65-F5344CB8AC3E}">
        <p14:creationId xmlns:p14="http://schemas.microsoft.com/office/powerpoint/2010/main" val="332406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DDE200FF-E9CE-406D-B029-BE98254CACB1}" type="datetimeFigureOut">
              <a:rPr lang="en-US" smtClean="0"/>
              <a:t>2/21/2022</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A0CC5A30-EC83-43D7-84F1-7E48D04D732C}" type="slidenum">
              <a:rPr lang="en-US" smtClean="0"/>
              <a:t>‹#›</a:t>
            </a:fld>
            <a:endParaRPr lang="en-US" dirty="0"/>
          </a:p>
        </p:txBody>
      </p:sp>
    </p:spTree>
    <p:extLst>
      <p:ext uri="{BB962C8B-B14F-4D97-AF65-F5344CB8AC3E}">
        <p14:creationId xmlns:p14="http://schemas.microsoft.com/office/powerpoint/2010/main" val="13968493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DDE200FF-E9CE-406D-B029-BE98254CACB1}" type="datetimeFigureOut">
              <a:rPr lang="en-US" smtClean="0"/>
              <a:t>2/21/2022</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A0CC5A30-EC83-43D7-84F1-7E48D04D732C}" type="slidenum">
              <a:rPr lang="en-US" smtClean="0"/>
              <a:t>‹#›</a:t>
            </a:fld>
            <a:endParaRPr lang="en-US"/>
          </a:p>
        </p:txBody>
      </p:sp>
    </p:spTree>
    <p:extLst>
      <p:ext uri="{BB962C8B-B14F-4D97-AF65-F5344CB8AC3E}">
        <p14:creationId xmlns:p14="http://schemas.microsoft.com/office/powerpoint/2010/main" val="35706660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hyperlink" Target="https://www.publicdomainpictures.net/view-image.php?image=39293&amp;picture=chicken-dance-3" TargetMode="External"/><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14.jpg"/><Relationship Id="rId5" Type="http://schemas.microsoft.com/office/2007/relationships/hdphoto" Target="../media/hdphoto1.wdp"/><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hyperlink" Target="https://www.allaboutlean.com/all-about-5-why/5-why-graphic/" TargetMode="Externa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hyperlink" Target="http://people-equation.com/career-advice-will-my-new-boss-believe-my-bad-press/newspaper-extra-extra/" TargetMode="External"/><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hyperlink" Target="https://pixabay.com/fr/t%C3%AAte-cerveau-l-homme-face-humain-607479/" TargetMode="External"/><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hyperlink" Target="http://www.sketchport.com/drawing/5697105322573824/colored-pencils" TargetMode="Externa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www.themindfulword.org/2015/desk-trainer-pain-fatigue-concentration/" TargetMode="External"/><Relationship Id="rId7" Type="http://schemas.openxmlformats.org/officeDocument/2006/relationships/hyperlink" Target="https://pxhere.com/es/photo/696425" TargetMode="External"/><Relationship Id="rId2"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image" Target="../media/image28.jpg"/><Relationship Id="rId11" Type="http://schemas.openxmlformats.org/officeDocument/2006/relationships/hyperlink" Target="https://www.aliem.com/2016/01/team-based-learning-2016-jgme-aliem-hot-topics-in-medical-education/group_session_800_clr_5156/" TargetMode="External"/><Relationship Id="rId5" Type="http://schemas.microsoft.com/office/2007/relationships/hdphoto" Target="../media/hdphoto2.wdp"/><Relationship Id="rId10" Type="http://schemas.openxmlformats.org/officeDocument/2006/relationships/image" Target="../media/image29.png"/><Relationship Id="rId4" Type="http://schemas.openxmlformats.org/officeDocument/2006/relationships/image" Target="../media/image27.png"/><Relationship Id="rId9"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0.jpeg"/><Relationship Id="rId5" Type="http://schemas.microsoft.com/office/2007/relationships/hdphoto" Target="../media/hdphoto1.wdp"/><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microsoft.com/office/2007/relationships/hdphoto" Target="../media/hdphoto4.wdp"/><Relationship Id="rId7" Type="http://schemas.openxmlformats.org/officeDocument/2006/relationships/diagramLayout" Target="../diagrams/layout1.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microsoft.com/office/2007/relationships/hdphoto" Target="../media/hdphoto2.wdp"/><Relationship Id="rId10" Type="http://schemas.microsoft.com/office/2007/relationships/diagramDrawing" Target="../diagrams/drawing1.xml"/><Relationship Id="rId4" Type="http://schemas.openxmlformats.org/officeDocument/2006/relationships/image" Target="../media/image4.png"/><Relationship Id="rId9" Type="http://schemas.openxmlformats.org/officeDocument/2006/relationships/diagramColors" Target="../diagrams/colors1.xml"/></Relationships>
</file>

<file path=ppt/slides/_rels/slide26.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07/relationships/hdphoto" Target="../media/hdphoto2.wdp"/><Relationship Id="rId7" Type="http://schemas.openxmlformats.org/officeDocument/2006/relationships/diagramColors" Target="../diagrams/colors2.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35.sv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pxhere.com/en/photo/1403210" TargetMode="Externa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it.wikibooks.org/wiki/File:Stop_hand_nuvola.svg" TargetMode="Externa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hyperlink" Target="https://www.new-educ.com/outils-google-pour-les-enseignants" TargetMode="External"/><Relationship Id="rId5" Type="http://schemas.openxmlformats.org/officeDocument/2006/relationships/image" Target="../media/image37.gif"/><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hyperlink" Target="https://mom2momflorida.wordpress.com/2012/09/23/gasp-oh-no-what-just-happened/" TargetMode="External"/><Relationship Id="rId3" Type="http://schemas.openxmlformats.org/officeDocument/2006/relationships/image" Target="../media/image4.png"/><Relationship Id="rId7" Type="http://schemas.openxmlformats.org/officeDocument/2006/relationships/image" Target="../media/image42.png"/><Relationship Id="rId2" Type="http://schemas.openxmlformats.org/officeDocument/2006/relationships/image" Target="../media/image1.jpeg"/><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hyperlink" Target="https://www.goodfreephotos.com/vector-images/road-roller-vector-clipart.png.php" TargetMode="External"/><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43.png"/><Relationship Id="rId5" Type="http://schemas.microsoft.com/office/2007/relationships/hdphoto" Target="../media/hdphoto2.wdp"/><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hyperlink" Target="http://lans-soapbox.com/2012/06/05/ffrp-where-hypocrisy-seemingly-abounds/alice-in-wonderland-cheshire-cat-skin/" TargetMode="External"/><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8" Type="http://schemas.openxmlformats.org/officeDocument/2006/relationships/image" Target="../media/image47.jpg"/><Relationship Id="rId3" Type="http://schemas.microsoft.com/office/2007/relationships/hdphoto" Target="../media/hdphoto2.wdp"/><Relationship Id="rId7" Type="http://schemas.openxmlformats.org/officeDocument/2006/relationships/hyperlink" Target="https://freesvg.org/water-elements-symbol" TargetMode="External"/><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media/image46.png"/><Relationship Id="rId11" Type="http://schemas.openxmlformats.org/officeDocument/2006/relationships/hyperlink" Target="https://pixabay.com/en/blue-icon-telephone-web-2024619/" TargetMode="External"/><Relationship Id="rId5" Type="http://schemas.microsoft.com/office/2007/relationships/hdphoto" Target="../media/hdphoto1.wdp"/><Relationship Id="rId10" Type="http://schemas.openxmlformats.org/officeDocument/2006/relationships/image" Target="../media/image48.png"/><Relationship Id="rId4" Type="http://schemas.openxmlformats.org/officeDocument/2006/relationships/image" Target="../media/image3.png"/><Relationship Id="rId9" Type="http://schemas.openxmlformats.org/officeDocument/2006/relationships/hyperlink" Target="https://pixabay.com/fr/id%C3%A9e-ampoule-si%C3%A8cle-des-lumi%C3%A8res-1289879/" TargetMode="Externa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png"/><Relationship Id="rId7" Type="http://schemas.openxmlformats.org/officeDocument/2006/relationships/image" Target="../media/image50.jpeg"/><Relationship Id="rId2" Type="http://schemas.openxmlformats.org/officeDocument/2006/relationships/image" Target="../media/image1.jpeg"/><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55.jpg"/></Relationships>
</file>

<file path=ppt/slides/_rels/slide4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56.jp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hyperlink" Target="https://owl.excelsior.edu/educator-resources/owl-across-disciplines/owl-across-the-disciplines-grammar-and-usage/" TargetMode="External"/><Relationship Id="rId3" Type="http://schemas.openxmlformats.org/officeDocument/2006/relationships/image" Target="../media/image4.png"/><Relationship Id="rId7" Type="http://schemas.openxmlformats.org/officeDocument/2006/relationships/image" Target="../media/image9.jp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0" name="Group 49">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51" name="Oval 50">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52" name="Oval 51">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54" name="Rectangle 53">
            <a:extLst>
              <a:ext uri="{FF2B5EF4-FFF2-40B4-BE49-F238E27FC236}">
                <a16:creationId xmlns:a16="http://schemas.microsoft.com/office/drawing/2014/main" id="{FF0965A7-524A-44F1-B044-48411EA4FD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56" name="Rectangle 55">
            <a:extLst>
              <a:ext uri="{FF2B5EF4-FFF2-40B4-BE49-F238E27FC236}">
                <a16:creationId xmlns:a16="http://schemas.microsoft.com/office/drawing/2014/main" id="{58EE5433-7B78-4432-965F-8790C3F42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53241"/>
            <a:ext cx="109087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8F7AAA96-ECD9-48EA-B942-1172BB519B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1" y="822325"/>
            <a:ext cx="5149596" cy="4846228"/>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15">
            <a:extLst>
              <a:ext uri="{FF2B5EF4-FFF2-40B4-BE49-F238E27FC236}">
                <a16:creationId xmlns:a16="http://schemas.microsoft.com/office/drawing/2014/main" id="{BBF7B3C0-E6CF-4EA4-B670-13D1F8ACDFE5}"/>
              </a:ext>
            </a:extLst>
          </p:cNvPr>
          <p:cNvSpPr>
            <a:spLocks noGrp="1"/>
          </p:cNvSpPr>
          <p:nvPr>
            <p:ph type="title"/>
          </p:nvPr>
        </p:nvSpPr>
        <p:spPr>
          <a:xfrm>
            <a:off x="6713220" y="1054100"/>
            <a:ext cx="4615180" cy="3736099"/>
          </a:xfrm>
        </p:spPr>
        <p:txBody>
          <a:bodyPr vert="horz" lIns="91440" tIns="45720" rIns="91440" bIns="45720" rtlCol="0" anchor="ctr">
            <a:normAutofit/>
          </a:bodyPr>
          <a:lstStyle/>
          <a:p>
            <a:pPr>
              <a:lnSpc>
                <a:spcPct val="80000"/>
              </a:lnSpc>
            </a:pPr>
            <a:r>
              <a:rPr lang="en-US" sz="8000" b="1" dirty="0">
                <a:solidFill>
                  <a:srgbClr val="A50021"/>
                </a:solidFill>
              </a:rPr>
              <a:t>Happy</a:t>
            </a:r>
            <a:br>
              <a:rPr lang="en-US" sz="8000" b="1" dirty="0">
                <a:solidFill>
                  <a:srgbClr val="A50021"/>
                </a:solidFill>
              </a:rPr>
            </a:br>
            <a:r>
              <a:rPr lang="en-US" sz="8000" b="1" dirty="0">
                <a:solidFill>
                  <a:srgbClr val="A50021"/>
                </a:solidFill>
              </a:rPr>
              <a:t>Tuesday</a:t>
            </a:r>
          </a:p>
        </p:txBody>
      </p:sp>
      <p:sp>
        <p:nvSpPr>
          <p:cNvPr id="60" name="Rectangle 59">
            <a:extLst>
              <a:ext uri="{FF2B5EF4-FFF2-40B4-BE49-F238E27FC236}">
                <a16:creationId xmlns:a16="http://schemas.microsoft.com/office/drawing/2014/main" id="{248BD5A8-902E-46F3-9C9F-F939987C5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5756954"/>
            <a:ext cx="109087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2" name="Group 61">
            <a:extLst>
              <a:ext uri="{FF2B5EF4-FFF2-40B4-BE49-F238E27FC236}">
                <a16:creationId xmlns:a16="http://schemas.microsoft.com/office/drawing/2014/main" id="{3800B863-FA71-4FFB-9F30-56E95B0D3DF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85338" y="4460675"/>
            <a:chExt cx="1080904" cy="1080902"/>
          </a:xfrm>
        </p:grpSpPr>
        <p:sp>
          <p:nvSpPr>
            <p:cNvPr id="63" name="Oval 62">
              <a:extLst>
                <a:ext uri="{FF2B5EF4-FFF2-40B4-BE49-F238E27FC236}">
                  <a16:creationId xmlns:a16="http://schemas.microsoft.com/office/drawing/2014/main" id="{F974AC77-F93C-4C47-8BA3-991BBA2EF1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64" name="Oval 63">
              <a:extLst>
                <a:ext uri="{FF2B5EF4-FFF2-40B4-BE49-F238E27FC236}">
                  <a16:creationId xmlns:a16="http://schemas.microsoft.com/office/drawing/2014/main" id="{B170C1A4-4B9C-47A6-981D-0D71C56856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18" name="Picture 17">
            <a:extLst>
              <a:ext uri="{FF2B5EF4-FFF2-40B4-BE49-F238E27FC236}">
                <a16:creationId xmlns:a16="http://schemas.microsoft.com/office/drawing/2014/main" id="{8097EA5A-C1A9-45EE-859A-C75225C083AD}"/>
              </a:ext>
            </a:extLst>
          </p:cNvPr>
          <p:cNvPicPr>
            <a:picLocks noChangeAspect="1"/>
          </p:cNvPicPr>
          <p:nvPr/>
        </p:nvPicPr>
        <p:blipFill rotWithShape="1">
          <a:blip r:embed="rId6"/>
          <a:srcRect l="3022" r="1128" b="2"/>
          <a:stretch/>
        </p:blipFill>
        <p:spPr>
          <a:xfrm>
            <a:off x="1048174" y="1054100"/>
            <a:ext cx="4842473" cy="4382677"/>
          </a:xfrm>
          <a:prstGeom prst="rect">
            <a:avLst/>
          </a:prstGeom>
        </p:spPr>
      </p:pic>
    </p:spTree>
    <p:extLst>
      <p:ext uri="{BB962C8B-B14F-4D97-AF65-F5344CB8AC3E}">
        <p14:creationId xmlns:p14="http://schemas.microsoft.com/office/powerpoint/2010/main" val="672077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773499-A38A-47CF-A709-492A5639FA21}"/>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250560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nvGrpSpPr>
          <p:cNvPr id="36" name="Group 35">
            <a:extLst>
              <a:ext uri="{FF2B5EF4-FFF2-40B4-BE49-F238E27FC236}">
                <a16:creationId xmlns:a16="http://schemas.microsoft.com/office/drawing/2014/main" id="{E799C3D5-7D55-4046-808C-F290F456D6E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61035" y="1679569"/>
            <a:ext cx="3498864" cy="3498858"/>
            <a:chOff x="1061035" y="1679569"/>
            <a:chExt cx="3498864" cy="3498858"/>
          </a:xfrm>
        </p:grpSpPr>
        <p:sp>
          <p:nvSpPr>
            <p:cNvPr id="37" name="Oval 36">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8" name="Oval 37">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106D345B-D8DC-43B3-A531-045035AC25AA}"/>
              </a:ext>
            </a:extLst>
          </p:cNvPr>
          <p:cNvSpPr>
            <a:spLocks noGrp="1"/>
          </p:cNvSpPr>
          <p:nvPr>
            <p:ph type="title"/>
          </p:nvPr>
        </p:nvSpPr>
        <p:spPr>
          <a:xfrm>
            <a:off x="1490145" y="2376862"/>
            <a:ext cx="2640646" cy="2104273"/>
          </a:xfrm>
          <a:noFill/>
        </p:spPr>
        <p:txBody>
          <a:bodyPr>
            <a:normAutofit/>
          </a:bodyPr>
          <a:lstStyle/>
          <a:p>
            <a:pPr algn="ctr"/>
            <a:r>
              <a:rPr lang="en-US" sz="3000" dirty="0">
                <a:solidFill>
                  <a:srgbClr val="FFFFFF"/>
                </a:solidFill>
              </a:rPr>
              <a:t>Information Needed Early</a:t>
            </a:r>
          </a:p>
        </p:txBody>
      </p:sp>
      <p:sp>
        <p:nvSpPr>
          <p:cNvPr id="40" name="Rectangle 39">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EA75A35C-B62A-4CBA-A6F5-2777D3575D5F}"/>
              </a:ext>
            </a:extLst>
          </p:cNvPr>
          <p:cNvSpPr>
            <a:spLocks noGrp="1"/>
          </p:cNvSpPr>
          <p:nvPr>
            <p:ph idx="1"/>
          </p:nvPr>
        </p:nvSpPr>
        <p:spPr>
          <a:xfrm>
            <a:off x="6081089" y="725394"/>
            <a:ext cx="5142658" cy="5407212"/>
          </a:xfrm>
        </p:spPr>
        <p:txBody>
          <a:bodyPr anchor="ctr">
            <a:normAutofit/>
          </a:bodyPr>
          <a:lstStyle/>
          <a:p>
            <a:pPr lvl="1"/>
            <a:r>
              <a:rPr lang="en-US" dirty="0"/>
              <a:t>Need insight into project relocations as early as possible in the design process to make informed decisions.</a:t>
            </a:r>
          </a:p>
          <a:p>
            <a:pPr lvl="1"/>
            <a:r>
              <a:rPr lang="en-US" dirty="0"/>
              <a:t>Designs need to take existing facilities/operations and proposed phasing/improvements of highway project AND ALL existing/proposed utility relocations into account.</a:t>
            </a:r>
          </a:p>
          <a:p>
            <a:pPr lvl="1"/>
            <a:r>
              <a:rPr lang="en-US" dirty="0"/>
              <a:t>Horizontal placement of utilities within ROW should be determined based on efficient constructability.</a:t>
            </a:r>
          </a:p>
          <a:p>
            <a:pPr lvl="1"/>
            <a:r>
              <a:rPr lang="en-US" dirty="0"/>
              <a:t>Any proposed new utilities/upgrades through the project limits need to plan for project relocations (e.g. additional aerial cable to set on new pole line, etc.).</a:t>
            </a:r>
          </a:p>
        </p:txBody>
      </p:sp>
    </p:spTree>
    <p:extLst>
      <p:ext uri="{BB962C8B-B14F-4D97-AF65-F5344CB8AC3E}">
        <p14:creationId xmlns:p14="http://schemas.microsoft.com/office/powerpoint/2010/main" val="16905369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5F3FB7-0799-4996-B56D-BF47FE1264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20" y="-1"/>
            <a:ext cx="1220724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2" name="Rectangle 11">
            <a:extLst>
              <a:ext uri="{FF2B5EF4-FFF2-40B4-BE49-F238E27FC236}">
                <a16:creationId xmlns:a16="http://schemas.microsoft.com/office/drawing/2014/main" id="{C60AA106-479D-46C1-B4BF-F54D88ADF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5BC8287-A617-4B12-870D-ABECE6CD8C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3" y="1110053"/>
            <a:ext cx="6631431" cy="458030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56D6047E-AE82-4605-8E2C-E431C1CF54BF}"/>
              </a:ext>
            </a:extLst>
          </p:cNvPr>
          <p:cNvSpPr>
            <a:spLocks noGrp="1"/>
          </p:cNvSpPr>
          <p:nvPr>
            <p:ph type="ctrTitle"/>
          </p:nvPr>
        </p:nvSpPr>
        <p:spPr>
          <a:xfrm>
            <a:off x="1051560" y="1432223"/>
            <a:ext cx="6143778" cy="2361224"/>
          </a:xfrm>
        </p:spPr>
        <p:txBody>
          <a:bodyPr anchor="ctr">
            <a:normAutofit/>
          </a:bodyPr>
          <a:lstStyle/>
          <a:p>
            <a:r>
              <a:rPr lang="en-US" sz="6000" dirty="0">
                <a:solidFill>
                  <a:srgbClr val="A50021"/>
                </a:solidFill>
              </a:rPr>
              <a:t>other important items to consider</a:t>
            </a:r>
          </a:p>
        </p:txBody>
      </p:sp>
      <p:sp>
        <p:nvSpPr>
          <p:cNvPr id="5" name="Subtitle 4">
            <a:extLst>
              <a:ext uri="{FF2B5EF4-FFF2-40B4-BE49-F238E27FC236}">
                <a16:creationId xmlns:a16="http://schemas.microsoft.com/office/drawing/2014/main" id="{583B6923-D01A-4069-BA19-66C37823C169}"/>
              </a:ext>
            </a:extLst>
          </p:cNvPr>
          <p:cNvSpPr>
            <a:spLocks noGrp="1"/>
          </p:cNvSpPr>
          <p:nvPr>
            <p:ph type="subTitle" idx="1"/>
          </p:nvPr>
        </p:nvSpPr>
        <p:spPr>
          <a:xfrm>
            <a:off x="1051560" y="3831088"/>
            <a:ext cx="6143778" cy="1193757"/>
          </a:xfrm>
        </p:spPr>
        <p:txBody>
          <a:bodyPr>
            <a:normAutofit fontScale="92500" lnSpcReduction="10000"/>
          </a:bodyPr>
          <a:lstStyle/>
          <a:p>
            <a:pPr marL="457200" indent="-457200">
              <a:buFont typeface="Wingdings" panose="05000000000000000000" pitchFamily="2" charset="2"/>
              <a:buChar char="§"/>
            </a:pPr>
            <a:r>
              <a:rPr lang="en-US" sz="1900" dirty="0"/>
              <a:t>Utility points of service need to be incorporated into all designs.</a:t>
            </a:r>
          </a:p>
          <a:p>
            <a:pPr marL="457200" indent="-457200">
              <a:buFont typeface="Wingdings" panose="05000000000000000000" pitchFamily="2" charset="2"/>
              <a:buChar char="§"/>
            </a:pPr>
            <a:r>
              <a:rPr lang="en-US" sz="1900" dirty="0"/>
              <a:t>Confirm the new electric services do not conflict with old services until they are removed.</a:t>
            </a:r>
          </a:p>
          <a:p>
            <a:endParaRPr lang="en-US" sz="2000" dirty="0"/>
          </a:p>
        </p:txBody>
      </p:sp>
      <p:pic>
        <p:nvPicPr>
          <p:cNvPr id="3" name="Picture 2" descr="A bird sitting on a branch&#10;&#10;Description automatically generated with low confidence">
            <a:extLst>
              <a:ext uri="{FF2B5EF4-FFF2-40B4-BE49-F238E27FC236}">
                <a16:creationId xmlns:a16="http://schemas.microsoft.com/office/drawing/2014/main" id="{03B25C35-9EB4-4356-AF7E-DDFF938056D8}"/>
              </a:ext>
            </a:extLst>
          </p:cNvPr>
          <p:cNvPicPr>
            <a:picLocks noChangeAspect="1"/>
          </p:cNvPicPr>
          <p:nvPr/>
        </p:nvPicPr>
        <p:blipFill rotWithShape="1">
          <a:blip r:embed="rId4">
            <a:extLst>
              <a:ext uri="{28A0092B-C50C-407E-A947-70E740481C1C}">
                <a14:useLocalDpi xmlns:a14="http://schemas.microsoft.com/office/drawing/2010/main" val="0"/>
              </a:ext>
            </a:extLst>
          </a:blip>
          <a:srcRect t="1892" r="2" b="16857"/>
          <a:stretch/>
        </p:blipFill>
        <p:spPr>
          <a:xfrm rot="5400000">
            <a:off x="7122918" y="1534781"/>
            <a:ext cx="4580301" cy="3721608"/>
          </a:xfrm>
          <a:prstGeom prst="rect">
            <a:avLst/>
          </a:prstGeom>
        </p:spPr>
      </p:pic>
      <p:sp>
        <p:nvSpPr>
          <p:cNvPr id="16" name="Rectangle 15">
            <a:extLst>
              <a:ext uri="{FF2B5EF4-FFF2-40B4-BE49-F238E27FC236}">
                <a16:creationId xmlns:a16="http://schemas.microsoft.com/office/drawing/2014/main" id="{88FE4DFC-AB96-44B6-9BAC-0E6302590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198BBCB1-A2A5-478A-AE49-8FB1AEF523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85338" y="4460675"/>
            <a:chExt cx="1080904" cy="1080902"/>
          </a:xfrm>
        </p:grpSpPr>
        <p:sp>
          <p:nvSpPr>
            <p:cNvPr id="19" name="Oval 18">
              <a:extLst>
                <a:ext uri="{FF2B5EF4-FFF2-40B4-BE49-F238E27FC236}">
                  <a16:creationId xmlns:a16="http://schemas.microsoft.com/office/drawing/2014/main" id="{DFCB00A6-19A8-422D-8B21-1474F54020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0" name="Oval 19">
              <a:extLst>
                <a:ext uri="{FF2B5EF4-FFF2-40B4-BE49-F238E27FC236}">
                  <a16:creationId xmlns:a16="http://schemas.microsoft.com/office/drawing/2014/main" id="{C5EF781F-763B-4AC8-B3ED-0451FB15B1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598916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C78E3E1-BBBA-4058-AAEB-714F04B025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9" name="Oval 8">
              <a:extLst>
                <a:ext uri="{FF2B5EF4-FFF2-40B4-BE49-F238E27FC236}">
                  <a16:creationId xmlns:a16="http://schemas.microsoft.com/office/drawing/2014/main" id="{86860FA5-CE2B-4019-8FD1-031D7D84E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a:extLst>
                <a:ext uri="{FF2B5EF4-FFF2-40B4-BE49-F238E27FC236}">
                  <a16:creationId xmlns:a16="http://schemas.microsoft.com/office/drawing/2014/main" id="{392DF474-2C37-4DC7-B889-E88EAADEA6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2" name="Rectangle 11">
            <a:extLst>
              <a:ext uri="{FF2B5EF4-FFF2-40B4-BE49-F238E27FC236}">
                <a16:creationId xmlns:a16="http://schemas.microsoft.com/office/drawing/2014/main" id="{F3AF35CD-DA30-4E34-B0F3-32C27766D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9736260-0C8D-41EE-88FB-76388F4B4B8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5831" b="295"/>
          <a:stretch/>
        </p:blipFill>
        <p:spPr>
          <a:xfrm>
            <a:off x="634000" y="1293547"/>
            <a:ext cx="6480904" cy="4786240"/>
          </a:xfrm>
          <a:prstGeom prst="rect">
            <a:avLst/>
          </a:prstGeom>
        </p:spPr>
      </p:pic>
      <p:sp>
        <p:nvSpPr>
          <p:cNvPr id="2" name="TextBox 1">
            <a:extLst>
              <a:ext uri="{FF2B5EF4-FFF2-40B4-BE49-F238E27FC236}">
                <a16:creationId xmlns:a16="http://schemas.microsoft.com/office/drawing/2014/main" id="{CA8F64F1-3389-490C-A2F6-05D686E1FDA3}"/>
              </a:ext>
            </a:extLst>
          </p:cNvPr>
          <p:cNvSpPr txBox="1"/>
          <p:nvPr/>
        </p:nvSpPr>
        <p:spPr>
          <a:xfrm>
            <a:off x="8064137" y="1916109"/>
            <a:ext cx="3892732" cy="4423731"/>
          </a:xfrm>
          <a:prstGeom prst="rect">
            <a:avLst/>
          </a:prstGeom>
        </p:spPr>
        <p:txBody>
          <a:bodyPr vert="horz" lIns="91440" tIns="45720" rIns="91440" bIns="45720" rtlCol="0">
            <a:noAutofit/>
          </a:bodyPr>
          <a:lstStyle/>
          <a:p>
            <a:pPr marL="342900" marR="0" lvl="0" indent="-342900">
              <a:lnSpc>
                <a:spcPct val="107000"/>
              </a:lnSpc>
              <a:spcBef>
                <a:spcPts val="0"/>
              </a:spcBef>
              <a:spcAft>
                <a:spcPts val="0"/>
              </a:spcAft>
              <a:buFont typeface="Wingdings" panose="05000000000000000000" pitchFamily="2" charset="2"/>
              <a:buChar char=""/>
              <a:tabLst>
                <a:tab pos="228600" algn="l"/>
              </a:tabLst>
            </a:pPr>
            <a:r>
              <a:rPr lang="en-US" sz="1400" dirty="0">
                <a:effectLst/>
                <a:ea typeface="Calibri" panose="020F0502020204030204" pitchFamily="34" charset="0"/>
                <a:cs typeface="Times New Roman" panose="02020603050405020304" pitchFamily="18" charset="0"/>
              </a:rPr>
              <a:t>Original relocations from utility companies:</a:t>
            </a:r>
          </a:p>
          <a:p>
            <a:pPr marL="742950" marR="0" lvl="1" indent="-285750">
              <a:lnSpc>
                <a:spcPct val="107000"/>
              </a:lnSpc>
              <a:spcBef>
                <a:spcPts val="0"/>
              </a:spcBef>
              <a:spcAft>
                <a:spcPts val="0"/>
              </a:spcAft>
              <a:buFont typeface="Courier New" panose="02070309020205020404" pitchFamily="49" charset="0"/>
              <a:buChar char="o"/>
              <a:tabLst>
                <a:tab pos="685800" algn="l"/>
              </a:tabLst>
            </a:pPr>
            <a:r>
              <a:rPr lang="en-US" sz="1400" dirty="0">
                <a:effectLst/>
                <a:ea typeface="Calibri" panose="020F0502020204030204" pitchFamily="34" charset="0"/>
                <a:cs typeface="Times New Roman" panose="02020603050405020304" pitchFamily="18" charset="0"/>
              </a:rPr>
              <a:t>Alignment-shortest distance</a:t>
            </a:r>
          </a:p>
          <a:p>
            <a:pPr marR="0" lvl="1">
              <a:lnSpc>
                <a:spcPct val="107000"/>
              </a:lnSpc>
              <a:spcBef>
                <a:spcPts val="0"/>
              </a:spcBef>
              <a:spcAft>
                <a:spcPts val="0"/>
              </a:spcAft>
              <a:tabLst>
                <a:tab pos="685800" algn="l"/>
              </a:tabLst>
            </a:pPr>
            <a:endParaRPr lang="en-US" sz="800"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tabLst>
                <a:tab pos="685800" algn="l"/>
              </a:tabLst>
            </a:pPr>
            <a:r>
              <a:rPr lang="en-US" sz="1400" dirty="0">
                <a:effectLst/>
                <a:ea typeface="Calibri" panose="020F0502020204030204" pitchFamily="34" charset="0"/>
                <a:cs typeface="Times New Roman" panose="02020603050405020304" pitchFamily="18" charset="0"/>
              </a:rPr>
              <a:t>Conflicts with existing:</a:t>
            </a:r>
          </a:p>
          <a:p>
            <a:pPr marL="1200150" marR="0" lvl="2" indent="-285750">
              <a:lnSpc>
                <a:spcPct val="107000"/>
              </a:lnSpc>
              <a:spcBef>
                <a:spcPts val="0"/>
              </a:spcBef>
              <a:spcAft>
                <a:spcPts val="0"/>
              </a:spcAft>
              <a:buFont typeface="Wingdings" panose="05000000000000000000" pitchFamily="2" charset="2"/>
              <a:buChar char="Ø"/>
            </a:pPr>
            <a:r>
              <a:rPr lang="en-US" sz="1400" dirty="0">
                <a:effectLst/>
                <a:ea typeface="Calibri" panose="020F0502020204030204" pitchFamily="34" charset="0"/>
                <a:cs typeface="Times New Roman" panose="02020603050405020304" pitchFamily="18" charset="0"/>
              </a:rPr>
              <a:t>Signal pole/foundation</a:t>
            </a:r>
          </a:p>
          <a:p>
            <a:pPr marL="1200150" marR="0" lvl="2" indent="-285750">
              <a:lnSpc>
                <a:spcPct val="107000"/>
              </a:lnSpc>
              <a:spcBef>
                <a:spcPts val="0"/>
              </a:spcBef>
              <a:spcAft>
                <a:spcPts val="0"/>
              </a:spcAft>
              <a:buFont typeface="Wingdings" panose="05000000000000000000" pitchFamily="2" charset="2"/>
              <a:buChar char="Ø"/>
              <a:tabLst>
                <a:tab pos="1143000" algn="l"/>
              </a:tabLst>
            </a:pPr>
            <a:r>
              <a:rPr lang="en-US" sz="1400" dirty="0">
                <a:effectLst/>
                <a:ea typeface="Calibri" panose="020F0502020204030204" pitchFamily="34" charset="0"/>
                <a:cs typeface="Times New Roman" panose="02020603050405020304" pitchFamily="18" charset="0"/>
              </a:rPr>
              <a:t>Roadway light pole/foundation\</a:t>
            </a:r>
          </a:p>
          <a:p>
            <a:pPr marL="457200" marR="0" lvl="2">
              <a:lnSpc>
                <a:spcPct val="107000"/>
              </a:lnSpc>
              <a:spcBef>
                <a:spcPts val="0"/>
              </a:spcBef>
              <a:spcAft>
                <a:spcPts val="0"/>
              </a:spcAft>
              <a:tabLst>
                <a:tab pos="914400" algn="l"/>
              </a:tabLst>
            </a:pPr>
            <a:endParaRPr lang="en-US" sz="800" dirty="0">
              <a:effectLst/>
              <a:ea typeface="Calibri" panose="020F0502020204030204" pitchFamily="34" charset="0"/>
              <a:cs typeface="Times New Roman" panose="02020603050405020304" pitchFamily="18" charset="0"/>
            </a:endParaRPr>
          </a:p>
          <a:p>
            <a:pPr marL="742950" marR="0" lvl="2" indent="-285750">
              <a:lnSpc>
                <a:spcPct val="107000"/>
              </a:lnSpc>
              <a:spcBef>
                <a:spcPts val="0"/>
              </a:spcBef>
              <a:spcAft>
                <a:spcPts val="0"/>
              </a:spcAft>
              <a:buFont typeface="Courier New" panose="02070309020205020404" pitchFamily="49" charset="0"/>
              <a:buChar char="o"/>
              <a:tabLst>
                <a:tab pos="914400" algn="l"/>
              </a:tabLst>
            </a:pPr>
            <a:r>
              <a:rPr lang="en-US" sz="1400" dirty="0">
                <a:effectLst/>
                <a:ea typeface="Calibri" panose="020F0502020204030204" pitchFamily="34" charset="0"/>
                <a:cs typeface="Times New Roman" panose="02020603050405020304" pitchFamily="18" charset="0"/>
              </a:rPr>
              <a:t>Weather station</a:t>
            </a:r>
          </a:p>
          <a:p>
            <a:pPr marL="1203325" marR="0" lvl="3" indent="-285750">
              <a:lnSpc>
                <a:spcPct val="107000"/>
              </a:lnSpc>
              <a:spcBef>
                <a:spcPts val="0"/>
              </a:spcBef>
              <a:spcAft>
                <a:spcPts val="0"/>
              </a:spcAft>
              <a:buFont typeface="Wingdings" panose="05000000000000000000" pitchFamily="2" charset="2"/>
              <a:buChar char="Ø"/>
              <a:tabLst>
                <a:tab pos="1203325" algn="l"/>
              </a:tabLst>
            </a:pPr>
            <a:r>
              <a:rPr lang="en-US" sz="1400" dirty="0">
                <a:effectLst/>
                <a:ea typeface="Calibri" panose="020F0502020204030204" pitchFamily="34" charset="0"/>
                <a:cs typeface="Times New Roman" panose="02020603050405020304" pitchFamily="18" charset="0"/>
              </a:rPr>
              <a:t>&amp; Conduit/cables to these facilities</a:t>
            </a:r>
          </a:p>
          <a:p>
            <a:pPr marL="461963" marR="0" lvl="3">
              <a:lnSpc>
                <a:spcPct val="107000"/>
              </a:lnSpc>
              <a:spcBef>
                <a:spcPts val="0"/>
              </a:spcBef>
              <a:spcAft>
                <a:spcPts val="0"/>
              </a:spcAft>
              <a:tabLst>
                <a:tab pos="914400" algn="l"/>
              </a:tabLst>
            </a:pPr>
            <a:endParaRPr lang="en-US" sz="800" dirty="0">
              <a:effectLst/>
              <a:ea typeface="Calibri" panose="020F0502020204030204" pitchFamily="34" charset="0"/>
              <a:cs typeface="Times New Roman" panose="02020603050405020304" pitchFamily="18" charset="0"/>
            </a:endParaRPr>
          </a:p>
          <a:p>
            <a:pPr marL="687388" marR="0" lvl="3" indent="-225425">
              <a:lnSpc>
                <a:spcPct val="107000"/>
              </a:lnSpc>
              <a:spcBef>
                <a:spcPts val="0"/>
              </a:spcBef>
              <a:spcAft>
                <a:spcPts val="0"/>
              </a:spcAft>
              <a:buFont typeface="Courier New" panose="02070309020205020404" pitchFamily="49" charset="0"/>
              <a:buChar char="o"/>
              <a:tabLst>
                <a:tab pos="914400" algn="l"/>
              </a:tabLst>
            </a:pPr>
            <a:r>
              <a:rPr lang="en-US" sz="1400" dirty="0">
                <a:effectLst/>
                <a:ea typeface="Calibri" panose="020F0502020204030204" pitchFamily="34" charset="0"/>
                <a:cs typeface="Times New Roman" panose="02020603050405020304" pitchFamily="18" charset="0"/>
              </a:rPr>
              <a:t>Need to maintain electric  service to existing facilities, until road construction no longer requires.</a:t>
            </a:r>
          </a:p>
          <a:p>
            <a:pPr marL="461963" marR="0" lvl="3">
              <a:lnSpc>
                <a:spcPct val="107000"/>
              </a:lnSpc>
              <a:spcBef>
                <a:spcPts val="0"/>
              </a:spcBef>
              <a:spcAft>
                <a:spcPts val="0"/>
              </a:spcAft>
              <a:tabLst>
                <a:tab pos="914400" algn="l"/>
              </a:tabLst>
            </a:pPr>
            <a:endParaRPr lang="en-US" sz="800" dirty="0">
              <a:effectLst/>
              <a:ea typeface="Calibri" panose="020F0502020204030204" pitchFamily="34" charset="0"/>
              <a:cs typeface="Times New Roman" panose="02020603050405020304" pitchFamily="18" charset="0"/>
            </a:endParaRPr>
          </a:p>
          <a:p>
            <a:pPr marL="742950" marR="0" lvl="2" indent="-285750">
              <a:lnSpc>
                <a:spcPct val="107000"/>
              </a:lnSpc>
              <a:spcBef>
                <a:spcPts val="0"/>
              </a:spcBef>
              <a:spcAft>
                <a:spcPts val="0"/>
              </a:spcAft>
              <a:buFont typeface="Courier New" panose="02070309020205020404" pitchFamily="49" charset="0"/>
              <a:buChar char="o"/>
              <a:tabLst>
                <a:tab pos="914400" algn="l"/>
              </a:tabLst>
            </a:pPr>
            <a:r>
              <a:rPr lang="en-US" sz="1400" dirty="0">
                <a:effectLst/>
                <a:ea typeface="Calibri" panose="020F0502020204030204" pitchFamily="34" charset="0"/>
                <a:cs typeface="Times New Roman" panose="02020603050405020304" pitchFamily="18" charset="0"/>
              </a:rPr>
              <a:t>And provide for new electric services to new facilities built by road construction &amp; customers.</a:t>
            </a:r>
          </a:p>
          <a:p>
            <a:pPr indent="-182880" defTabSz="914400">
              <a:lnSpc>
                <a:spcPct val="90000"/>
              </a:lnSpc>
              <a:spcAft>
                <a:spcPts val="600"/>
              </a:spcAft>
              <a:buClr>
                <a:schemeClr val="accent1">
                  <a:lumMod val="75000"/>
                </a:schemeClr>
              </a:buClr>
              <a:buSzPct val="85000"/>
              <a:buFont typeface="Wingdings" pitchFamily="2" charset="2"/>
              <a:buChar char="§"/>
            </a:pPr>
            <a:endParaRPr lang="en-US" sz="1400" dirty="0"/>
          </a:p>
        </p:txBody>
      </p:sp>
      <p:grpSp>
        <p:nvGrpSpPr>
          <p:cNvPr id="14" name="Group 13">
            <a:extLst>
              <a:ext uri="{FF2B5EF4-FFF2-40B4-BE49-F238E27FC236}">
                <a16:creationId xmlns:a16="http://schemas.microsoft.com/office/drawing/2014/main" id="{BCFC42DC-2C46-47C4-BC61-530557385D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id="{54B91A37-AA1F-4966-8ACF-93023547D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6" name="Oval 15">
              <a:extLst>
                <a:ext uri="{FF2B5EF4-FFF2-40B4-BE49-F238E27FC236}">
                  <a16:creationId xmlns:a16="http://schemas.microsoft.com/office/drawing/2014/main" id="{17B17AC5-0931-432F-9A4A-DDCFAA010A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5" name="Title 3">
            <a:extLst>
              <a:ext uri="{FF2B5EF4-FFF2-40B4-BE49-F238E27FC236}">
                <a16:creationId xmlns:a16="http://schemas.microsoft.com/office/drawing/2014/main" id="{B3928E47-8B60-4F96-BD8C-9895E0F696F7}"/>
              </a:ext>
            </a:extLst>
          </p:cNvPr>
          <p:cNvSpPr txBox="1">
            <a:spLocks/>
          </p:cNvSpPr>
          <p:nvPr/>
        </p:nvSpPr>
        <p:spPr>
          <a:xfrm>
            <a:off x="8064137" y="321823"/>
            <a:ext cx="3794788" cy="1565094"/>
          </a:xfrm>
          <a:prstGeom prst="rect">
            <a:avLst/>
          </a:prstGeom>
        </p:spPr>
        <p:txBody>
          <a:bodyPr anchor="ctr">
            <a:noAutofit/>
          </a:bodyPr>
          <a:lstStyle>
            <a:lvl1pPr algn="l" defTabSz="914400" rtl="0" eaLnBrk="1" latinLnBrk="0" hangingPunct="1">
              <a:lnSpc>
                <a:spcPct val="90000"/>
              </a:lnSpc>
              <a:spcBef>
                <a:spcPct val="0"/>
              </a:spcBef>
              <a:buNone/>
              <a:defRPr sz="5400" kern="1200" cap="all" baseline="0">
                <a:blipFill>
                  <a:blip r:embed="rId7">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sz="4400" dirty="0">
                <a:solidFill>
                  <a:srgbClr val="A50021"/>
                </a:solidFill>
              </a:rPr>
              <a:t>Conflicts with existing aerials</a:t>
            </a:r>
          </a:p>
        </p:txBody>
      </p:sp>
    </p:spTree>
    <p:extLst>
      <p:ext uri="{BB962C8B-B14F-4D97-AF65-F5344CB8AC3E}">
        <p14:creationId xmlns:p14="http://schemas.microsoft.com/office/powerpoint/2010/main" val="2785871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5" name="Group 64">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93" name="Oval 65">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4" name="Oval 66">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69" name="Rectangle 68">
            <a:extLst>
              <a:ext uri="{FF2B5EF4-FFF2-40B4-BE49-F238E27FC236}">
                <a16:creationId xmlns:a16="http://schemas.microsoft.com/office/drawing/2014/main" id="{F4664CB4-B2D2-4732-AB2C-939321E99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71" name="Rectangle 70">
            <a:extLst>
              <a:ext uri="{FF2B5EF4-FFF2-40B4-BE49-F238E27FC236}">
                <a16:creationId xmlns:a16="http://schemas.microsoft.com/office/drawing/2014/main" id="{D03168EC-D910-4109-8158-A433124BB0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52EB50A5-ED88-4DB9-A0A0-1370FEEE6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3" y="1110053"/>
            <a:ext cx="6631431" cy="458030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itle 27">
            <a:extLst>
              <a:ext uri="{FF2B5EF4-FFF2-40B4-BE49-F238E27FC236}">
                <a16:creationId xmlns:a16="http://schemas.microsoft.com/office/drawing/2014/main" id="{80D782BA-1235-439A-AB66-FAB18D29BEFC}"/>
              </a:ext>
            </a:extLst>
          </p:cNvPr>
          <p:cNvSpPr>
            <a:spLocks noGrp="1"/>
          </p:cNvSpPr>
          <p:nvPr>
            <p:ph type="title"/>
          </p:nvPr>
        </p:nvSpPr>
        <p:spPr>
          <a:xfrm>
            <a:off x="1248156" y="1432223"/>
            <a:ext cx="5965470" cy="3357976"/>
          </a:xfrm>
        </p:spPr>
        <p:txBody>
          <a:bodyPr vert="horz" lIns="91440" tIns="45720" rIns="91440" bIns="45720" rtlCol="0" anchor="ctr">
            <a:normAutofit/>
          </a:bodyPr>
          <a:lstStyle/>
          <a:p>
            <a:pPr>
              <a:lnSpc>
                <a:spcPct val="80000"/>
              </a:lnSpc>
            </a:pPr>
            <a:r>
              <a:rPr lang="en-US" sz="8000" dirty="0">
                <a:blipFill dpi="0" rotWithShape="1">
                  <a:blip r:embed="rId4"/>
                  <a:srcRect/>
                  <a:tile tx="6350" ty="-127000" sx="65000" sy="64000" flip="none" algn="tl"/>
                </a:blipFill>
              </a:rPr>
              <a:t>Question</a:t>
            </a:r>
          </a:p>
        </p:txBody>
      </p:sp>
      <p:pic>
        <p:nvPicPr>
          <p:cNvPr id="4" name="Picture 3" descr="A picture containing clipart&#10;&#10;Description automatically generated">
            <a:extLst>
              <a:ext uri="{FF2B5EF4-FFF2-40B4-BE49-F238E27FC236}">
                <a16:creationId xmlns:a16="http://schemas.microsoft.com/office/drawing/2014/main" id="{928F1B95-5483-45D7-814D-945953D9D9F7}"/>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8170438" y="1352240"/>
            <a:ext cx="2786082" cy="3980118"/>
          </a:xfrm>
          <a:prstGeom prst="rect">
            <a:avLst/>
          </a:prstGeom>
        </p:spPr>
      </p:pic>
      <p:sp>
        <p:nvSpPr>
          <p:cNvPr id="75" name="Rectangle 74">
            <a:extLst>
              <a:ext uri="{FF2B5EF4-FFF2-40B4-BE49-F238E27FC236}">
                <a16:creationId xmlns:a16="http://schemas.microsoft.com/office/drawing/2014/main" id="{0AA47C27-8894-42A7-8D01-C902DA9B70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7" name="Group 76">
            <a:extLst>
              <a:ext uri="{FF2B5EF4-FFF2-40B4-BE49-F238E27FC236}">
                <a16:creationId xmlns:a16="http://schemas.microsoft.com/office/drawing/2014/main" id="{8B4BD81D-EAC7-4C48-A5FD-A1156EC849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85338" y="4460675"/>
            <a:chExt cx="1080904" cy="1080902"/>
          </a:xfrm>
        </p:grpSpPr>
        <p:sp>
          <p:nvSpPr>
            <p:cNvPr id="78" name="Oval 77">
              <a:extLst>
                <a:ext uri="{FF2B5EF4-FFF2-40B4-BE49-F238E27FC236}">
                  <a16:creationId xmlns:a16="http://schemas.microsoft.com/office/drawing/2014/main" id="{9CAF43F4-8892-4C5D-A8ED-C423F51756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79" name="Oval 78">
              <a:extLst>
                <a:ext uri="{FF2B5EF4-FFF2-40B4-BE49-F238E27FC236}">
                  <a16:creationId xmlns:a16="http://schemas.microsoft.com/office/drawing/2014/main" id="{2D028E2F-5F35-49A4-86F5-81814931EB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56329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CB6603-4505-4548-BEAF-8CF48795CD81}"/>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1860635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9" name="Group 28">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30" name="Oval 29">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31" name="Oval 30">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pic>
        <p:nvPicPr>
          <p:cNvPr id="18" name="Picture 17" descr="Shape, arrow&#10;&#10;Description automatically generated">
            <a:extLst>
              <a:ext uri="{FF2B5EF4-FFF2-40B4-BE49-F238E27FC236}">
                <a16:creationId xmlns:a16="http://schemas.microsoft.com/office/drawing/2014/main" id="{735DAF83-5167-46E9-88AE-DCA29A63DC61}"/>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r="1288" b="5"/>
          <a:stretch/>
        </p:blipFill>
        <p:spPr>
          <a:xfrm>
            <a:off x="20" y="-1"/>
            <a:ext cx="12191980" cy="6857989"/>
          </a:xfrm>
          <a:prstGeom prst="rect">
            <a:avLst/>
          </a:prstGeom>
        </p:spPr>
      </p:pic>
      <p:sp>
        <p:nvSpPr>
          <p:cNvPr id="33" name="Rectangle 32">
            <a:extLst>
              <a:ext uri="{FF2B5EF4-FFF2-40B4-BE49-F238E27FC236}">
                <a16:creationId xmlns:a16="http://schemas.microsoft.com/office/drawing/2014/main" id="{CD60390C-0E4C-4682-8246-AFA2E4985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83745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Rectangle 34">
            <a:extLst>
              <a:ext uri="{FF2B5EF4-FFF2-40B4-BE49-F238E27FC236}">
                <a16:creationId xmlns:a16="http://schemas.microsoft.com/office/drawing/2014/main" id="{CEBA87F4-FB8A-4D91-B3F3-DFA78E0CC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981573"/>
            <a:ext cx="10222992" cy="2078335"/>
          </a:xfrm>
          <a:prstGeom prst="rect">
            <a:avLst/>
          </a:prstGeom>
          <a:blipFill dpi="0" rotWithShape="1">
            <a:blip r:embed="rId2">
              <a:alphaModFix amt="9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8F15079-F5FE-4A77-AF88-EDDBCB29FF61}"/>
              </a:ext>
            </a:extLst>
          </p:cNvPr>
          <p:cNvSpPr>
            <a:spLocks noGrp="1"/>
          </p:cNvSpPr>
          <p:nvPr>
            <p:ph type="title"/>
          </p:nvPr>
        </p:nvSpPr>
        <p:spPr>
          <a:xfrm>
            <a:off x="3021105" y="4209514"/>
            <a:ext cx="6022449" cy="1622451"/>
          </a:xfrm>
        </p:spPr>
        <p:txBody>
          <a:bodyPr vert="horz" lIns="91440" tIns="45720" rIns="91440" bIns="45720" rtlCol="0" anchor="ctr">
            <a:normAutofit/>
          </a:bodyPr>
          <a:lstStyle/>
          <a:p>
            <a:pPr algn="ctr">
              <a:lnSpc>
                <a:spcPct val="80000"/>
              </a:lnSpc>
            </a:pPr>
            <a:r>
              <a:rPr lang="en-US" sz="6000" dirty="0">
                <a:solidFill>
                  <a:srgbClr val="A50021"/>
                </a:solidFill>
              </a:rPr>
              <a:t>Design Changes</a:t>
            </a:r>
          </a:p>
        </p:txBody>
      </p:sp>
      <p:sp>
        <p:nvSpPr>
          <p:cNvPr id="37" name="Rectangle 36">
            <a:extLst>
              <a:ext uri="{FF2B5EF4-FFF2-40B4-BE49-F238E27FC236}">
                <a16:creationId xmlns:a16="http://schemas.microsoft.com/office/drawing/2014/main" id="{D012A90F-45C2-4C9B-BAF6-9CE1F546C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128670"/>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630774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ECFA2-ECC2-466C-986E-658BDA509BFF}"/>
              </a:ext>
            </a:extLst>
          </p:cNvPr>
          <p:cNvSpPr>
            <a:spLocks noGrp="1"/>
          </p:cNvSpPr>
          <p:nvPr>
            <p:ph type="title"/>
          </p:nvPr>
        </p:nvSpPr>
        <p:spPr>
          <a:xfrm>
            <a:off x="5893246" y="506496"/>
            <a:ext cx="6164283" cy="1304376"/>
          </a:xfrm>
        </p:spPr>
        <p:txBody>
          <a:bodyPr>
            <a:normAutofit/>
          </a:bodyPr>
          <a:lstStyle/>
          <a:p>
            <a:r>
              <a:rPr lang="en-US" dirty="0">
                <a:solidFill>
                  <a:schemeClr val="tx1"/>
                </a:solidFill>
              </a:rPr>
              <a:t>DelDOT Design Changes</a:t>
            </a:r>
          </a:p>
        </p:txBody>
      </p:sp>
      <p:sp>
        <p:nvSpPr>
          <p:cNvPr id="3" name="Content Placeholder 2">
            <a:extLst>
              <a:ext uri="{FF2B5EF4-FFF2-40B4-BE49-F238E27FC236}">
                <a16:creationId xmlns:a16="http://schemas.microsoft.com/office/drawing/2014/main" id="{46C2A305-0A60-47F7-8096-092E3FC26E66}"/>
              </a:ext>
            </a:extLst>
          </p:cNvPr>
          <p:cNvSpPr>
            <a:spLocks noGrp="1"/>
          </p:cNvSpPr>
          <p:nvPr>
            <p:ph idx="1"/>
          </p:nvPr>
        </p:nvSpPr>
        <p:spPr>
          <a:xfrm>
            <a:off x="6565580" y="2317366"/>
            <a:ext cx="4920019" cy="4066390"/>
          </a:xfrm>
        </p:spPr>
        <p:txBody>
          <a:bodyPr>
            <a:normAutofit/>
          </a:bodyPr>
          <a:lstStyle/>
          <a:p>
            <a:r>
              <a:rPr lang="en-US" sz="1800" dirty="0"/>
              <a:t>Design changes late in the design/coordination process are detrimental!</a:t>
            </a:r>
          </a:p>
          <a:p>
            <a:r>
              <a:rPr lang="en-US" sz="1800" dirty="0"/>
              <a:t>Examples:</a:t>
            </a:r>
          </a:p>
          <a:p>
            <a:pPr lvl="1"/>
            <a:r>
              <a:rPr lang="en-US" dirty="0"/>
              <a:t>Adding/altering drainage at final plans</a:t>
            </a:r>
          </a:p>
          <a:p>
            <a:pPr lvl="1"/>
            <a:r>
              <a:rPr lang="en-US" dirty="0"/>
              <a:t>Changing alignments</a:t>
            </a:r>
          </a:p>
          <a:p>
            <a:pPr lvl="1"/>
            <a:r>
              <a:rPr lang="en-US" dirty="0"/>
              <a:t>Adding work</a:t>
            </a:r>
          </a:p>
          <a:p>
            <a:r>
              <a:rPr lang="en-US" sz="1800" dirty="0"/>
              <a:t>Changes cannot be made without considering how it impacts others associated with the project and without adjusting anticipated schedules.</a:t>
            </a:r>
          </a:p>
          <a:p>
            <a:endParaRPr lang="en-US" sz="1300" dirty="0"/>
          </a:p>
        </p:txBody>
      </p:sp>
      <p:pic>
        <p:nvPicPr>
          <p:cNvPr id="9" name="Content Placeholder 4">
            <a:extLst>
              <a:ext uri="{FF2B5EF4-FFF2-40B4-BE49-F238E27FC236}">
                <a16:creationId xmlns:a16="http://schemas.microsoft.com/office/drawing/2014/main" id="{42F1EC54-964A-49BB-BF1A-703B65AAC99B}"/>
              </a:ext>
            </a:extLst>
          </p:cNvPr>
          <p:cNvPicPr>
            <a:picLocks/>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9345" r="20213" b="-1"/>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Tree>
    <p:extLst>
      <p:ext uri="{BB962C8B-B14F-4D97-AF65-F5344CB8AC3E}">
        <p14:creationId xmlns:p14="http://schemas.microsoft.com/office/powerpoint/2010/main" val="434679324"/>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42000">
              <a:schemeClr val="bg1">
                <a:lumMod val="8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9D44E-D35D-43AE-A94D-20C4BC4FD17D}"/>
              </a:ext>
            </a:extLst>
          </p:cNvPr>
          <p:cNvSpPr>
            <a:spLocks noGrp="1"/>
          </p:cNvSpPr>
          <p:nvPr>
            <p:ph type="title"/>
          </p:nvPr>
        </p:nvSpPr>
        <p:spPr>
          <a:xfrm>
            <a:off x="4023827" y="397879"/>
            <a:ext cx="2214282" cy="715031"/>
          </a:xfrm>
        </p:spPr>
        <p:txBody>
          <a:bodyPr>
            <a:normAutofit fontScale="90000"/>
          </a:bodyPr>
          <a:lstStyle/>
          <a:p>
            <a:r>
              <a:rPr lang="en-US" dirty="0">
                <a:solidFill>
                  <a:srgbClr val="A50021"/>
                </a:solidFill>
              </a:rPr>
              <a:t>before</a:t>
            </a:r>
          </a:p>
        </p:txBody>
      </p:sp>
      <p:pic>
        <p:nvPicPr>
          <p:cNvPr id="7" name="Content Placeholder 6">
            <a:extLst>
              <a:ext uri="{FF2B5EF4-FFF2-40B4-BE49-F238E27FC236}">
                <a16:creationId xmlns:a16="http://schemas.microsoft.com/office/drawing/2014/main" id="{B6B60877-AF51-4EE2-A552-E84F7F065402}"/>
              </a:ext>
            </a:extLst>
          </p:cNvPr>
          <p:cNvPicPr>
            <a:picLocks noGrp="1" noChangeAspect="1"/>
          </p:cNvPicPr>
          <p:nvPr>
            <p:ph idx="1"/>
          </p:nvPr>
        </p:nvPicPr>
        <p:blipFill>
          <a:blip r:embed="rId2"/>
          <a:stretch>
            <a:fillRect/>
          </a:stretch>
        </p:blipFill>
        <p:spPr>
          <a:xfrm>
            <a:off x="547042" y="3542661"/>
            <a:ext cx="2960915" cy="3108960"/>
          </a:xfrm>
        </p:spPr>
      </p:pic>
      <p:pic>
        <p:nvPicPr>
          <p:cNvPr id="5" name="Picture 4">
            <a:extLst>
              <a:ext uri="{FF2B5EF4-FFF2-40B4-BE49-F238E27FC236}">
                <a16:creationId xmlns:a16="http://schemas.microsoft.com/office/drawing/2014/main" id="{9363DD71-E961-4821-A4C6-FC23BB49834B}"/>
              </a:ext>
            </a:extLst>
          </p:cNvPr>
          <p:cNvPicPr>
            <a:picLocks noChangeAspect="1"/>
          </p:cNvPicPr>
          <p:nvPr/>
        </p:nvPicPr>
        <p:blipFill>
          <a:blip r:embed="rId3"/>
          <a:stretch>
            <a:fillRect/>
          </a:stretch>
        </p:blipFill>
        <p:spPr>
          <a:xfrm>
            <a:off x="612626" y="228600"/>
            <a:ext cx="2862243" cy="3200400"/>
          </a:xfrm>
          <a:prstGeom prst="rect">
            <a:avLst/>
          </a:prstGeom>
        </p:spPr>
      </p:pic>
      <p:pic>
        <p:nvPicPr>
          <p:cNvPr id="9" name="Picture 8">
            <a:extLst>
              <a:ext uri="{FF2B5EF4-FFF2-40B4-BE49-F238E27FC236}">
                <a16:creationId xmlns:a16="http://schemas.microsoft.com/office/drawing/2014/main" id="{BD39AFC7-8A6F-488A-BE71-92B4493B0F20}"/>
              </a:ext>
            </a:extLst>
          </p:cNvPr>
          <p:cNvPicPr>
            <a:picLocks noChangeAspect="1"/>
          </p:cNvPicPr>
          <p:nvPr/>
        </p:nvPicPr>
        <p:blipFill rotWithShape="1">
          <a:blip r:embed="rId4"/>
          <a:srcRect r="17133"/>
          <a:stretch/>
        </p:blipFill>
        <p:spPr>
          <a:xfrm>
            <a:off x="7052325" y="228599"/>
            <a:ext cx="4291342" cy="2743200"/>
          </a:xfrm>
          <a:prstGeom prst="rect">
            <a:avLst/>
          </a:prstGeom>
        </p:spPr>
      </p:pic>
      <p:pic>
        <p:nvPicPr>
          <p:cNvPr id="11" name="Picture 10">
            <a:extLst>
              <a:ext uri="{FF2B5EF4-FFF2-40B4-BE49-F238E27FC236}">
                <a16:creationId xmlns:a16="http://schemas.microsoft.com/office/drawing/2014/main" id="{7042077F-3FB0-4572-AF51-A1A33CA4DE6E}"/>
              </a:ext>
            </a:extLst>
          </p:cNvPr>
          <p:cNvPicPr>
            <a:picLocks noChangeAspect="1"/>
          </p:cNvPicPr>
          <p:nvPr/>
        </p:nvPicPr>
        <p:blipFill>
          <a:blip r:embed="rId5"/>
          <a:stretch>
            <a:fillRect/>
          </a:stretch>
        </p:blipFill>
        <p:spPr>
          <a:xfrm>
            <a:off x="7052326" y="3610677"/>
            <a:ext cx="4193177" cy="3108960"/>
          </a:xfrm>
          <a:prstGeom prst="rect">
            <a:avLst/>
          </a:prstGeom>
        </p:spPr>
      </p:pic>
      <p:sp>
        <p:nvSpPr>
          <p:cNvPr id="12" name="Title 1">
            <a:extLst>
              <a:ext uri="{FF2B5EF4-FFF2-40B4-BE49-F238E27FC236}">
                <a16:creationId xmlns:a16="http://schemas.microsoft.com/office/drawing/2014/main" id="{FEC1CD4D-CD5D-4A1E-BDD0-716097F47746}"/>
              </a:ext>
            </a:extLst>
          </p:cNvPr>
          <p:cNvSpPr txBox="1">
            <a:spLocks/>
          </p:cNvSpPr>
          <p:nvPr/>
        </p:nvSpPr>
        <p:spPr>
          <a:xfrm>
            <a:off x="4178360" y="3329733"/>
            <a:ext cx="1665824" cy="8836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6">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dirty="0">
                <a:solidFill>
                  <a:srgbClr val="A50021"/>
                </a:solidFill>
              </a:rPr>
              <a:t>After</a:t>
            </a:r>
          </a:p>
        </p:txBody>
      </p:sp>
      <p:sp>
        <p:nvSpPr>
          <p:cNvPr id="13" name="TextBox 12">
            <a:extLst>
              <a:ext uri="{FF2B5EF4-FFF2-40B4-BE49-F238E27FC236}">
                <a16:creationId xmlns:a16="http://schemas.microsoft.com/office/drawing/2014/main" id="{B9C33F3F-7FDE-47A5-BB28-E63B0768CE8B}"/>
              </a:ext>
            </a:extLst>
          </p:cNvPr>
          <p:cNvSpPr txBox="1"/>
          <p:nvPr/>
        </p:nvSpPr>
        <p:spPr>
          <a:xfrm>
            <a:off x="3792070" y="1192306"/>
            <a:ext cx="2680447" cy="1477328"/>
          </a:xfrm>
          <a:prstGeom prst="rect">
            <a:avLst/>
          </a:prstGeom>
          <a:noFill/>
        </p:spPr>
        <p:txBody>
          <a:bodyPr wrap="square" rtlCol="0">
            <a:spAutoFit/>
          </a:bodyPr>
          <a:lstStyle/>
          <a:p>
            <a:r>
              <a:rPr lang="en-US" dirty="0"/>
              <a:t>The pole owner submitted a relocation design shown in red with the sidewalk design shown here.</a:t>
            </a:r>
          </a:p>
        </p:txBody>
      </p:sp>
      <p:sp>
        <p:nvSpPr>
          <p:cNvPr id="14" name="TextBox 13">
            <a:extLst>
              <a:ext uri="{FF2B5EF4-FFF2-40B4-BE49-F238E27FC236}">
                <a16:creationId xmlns:a16="http://schemas.microsoft.com/office/drawing/2014/main" id="{AB8083E1-CF21-44F9-B95B-FF311B81DDA8}"/>
              </a:ext>
            </a:extLst>
          </p:cNvPr>
          <p:cNvSpPr txBox="1"/>
          <p:nvPr/>
        </p:nvSpPr>
        <p:spPr>
          <a:xfrm>
            <a:off x="3792071" y="4280700"/>
            <a:ext cx="2912204" cy="2308324"/>
          </a:xfrm>
          <a:prstGeom prst="rect">
            <a:avLst/>
          </a:prstGeom>
          <a:noFill/>
        </p:spPr>
        <p:txBody>
          <a:bodyPr wrap="square" rtlCol="0">
            <a:spAutoFit/>
          </a:bodyPr>
          <a:lstStyle/>
          <a:p>
            <a:r>
              <a:rPr lang="en-US" dirty="0"/>
              <a:t>The design team redesign the sidewalk and moved the pole line.  After a coordination meeting, the pole owner shifted the pole line to accommodate the revised sidewalk.</a:t>
            </a:r>
          </a:p>
        </p:txBody>
      </p:sp>
    </p:spTree>
    <p:extLst>
      <p:ext uri="{BB962C8B-B14F-4D97-AF65-F5344CB8AC3E}">
        <p14:creationId xmlns:p14="http://schemas.microsoft.com/office/powerpoint/2010/main" val="31659800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370B4D-9732-425A-B151-2C1F86B4927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7162"/>
          <a:stretch/>
        </p:blipFill>
        <p:spPr>
          <a:xfrm rot="5400000">
            <a:off x="5240241" y="1202939"/>
            <a:ext cx="6858001" cy="4452123"/>
          </a:xfrm>
          <a:prstGeom prst="rect">
            <a:avLst/>
          </a:prstGeom>
        </p:spPr>
      </p:pic>
      <p:pic>
        <p:nvPicPr>
          <p:cNvPr id="3" name="Picture 2">
            <a:extLst>
              <a:ext uri="{FF2B5EF4-FFF2-40B4-BE49-F238E27FC236}">
                <a16:creationId xmlns:a16="http://schemas.microsoft.com/office/drawing/2014/main" id="{145C3DD3-D200-4B75-BCB3-E7E802ACAAE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102114" y="1229368"/>
            <a:ext cx="6858000" cy="4399264"/>
          </a:xfrm>
          <a:prstGeom prst="rect">
            <a:avLst/>
          </a:prstGeom>
        </p:spPr>
      </p:pic>
      <p:sp>
        <p:nvSpPr>
          <p:cNvPr id="4" name="TextBox 3">
            <a:extLst>
              <a:ext uri="{FF2B5EF4-FFF2-40B4-BE49-F238E27FC236}">
                <a16:creationId xmlns:a16="http://schemas.microsoft.com/office/drawing/2014/main" id="{634F8C8A-5BB9-4DD2-90BE-01E027CC8B40}"/>
              </a:ext>
            </a:extLst>
          </p:cNvPr>
          <p:cNvSpPr txBox="1"/>
          <p:nvPr/>
        </p:nvSpPr>
        <p:spPr>
          <a:xfrm>
            <a:off x="1127254" y="100984"/>
            <a:ext cx="2573902" cy="646331"/>
          </a:xfrm>
          <a:prstGeom prst="rect">
            <a:avLst/>
          </a:prstGeom>
          <a:solidFill>
            <a:schemeClr val="accent1">
              <a:alpha val="91000"/>
            </a:schemeClr>
          </a:solidFill>
        </p:spPr>
        <p:txBody>
          <a:bodyPr wrap="square" rtlCol="0">
            <a:spAutoFit/>
          </a:bodyPr>
          <a:lstStyle/>
          <a:p>
            <a:r>
              <a:rPr lang="en-US" dirty="0">
                <a:solidFill>
                  <a:schemeClr val="bg1"/>
                </a:solidFill>
              </a:rPr>
              <a:t>Original Utility Relocation Alignments</a:t>
            </a:r>
          </a:p>
        </p:txBody>
      </p:sp>
      <p:sp>
        <p:nvSpPr>
          <p:cNvPr id="5" name="TextBox 4">
            <a:extLst>
              <a:ext uri="{FF2B5EF4-FFF2-40B4-BE49-F238E27FC236}">
                <a16:creationId xmlns:a16="http://schemas.microsoft.com/office/drawing/2014/main" id="{2E85DD47-9DCD-49C5-9ECF-A4B75112AB8C}"/>
              </a:ext>
            </a:extLst>
          </p:cNvPr>
          <p:cNvSpPr txBox="1"/>
          <p:nvPr/>
        </p:nvSpPr>
        <p:spPr>
          <a:xfrm>
            <a:off x="6443180" y="100984"/>
            <a:ext cx="2556325" cy="646331"/>
          </a:xfrm>
          <a:prstGeom prst="rect">
            <a:avLst/>
          </a:prstGeom>
          <a:solidFill>
            <a:schemeClr val="accent1">
              <a:alpha val="91000"/>
            </a:schemeClr>
          </a:solidFill>
        </p:spPr>
        <p:txBody>
          <a:bodyPr wrap="square" rtlCol="0">
            <a:spAutoFit/>
          </a:bodyPr>
          <a:lstStyle/>
          <a:p>
            <a:r>
              <a:rPr lang="en-US" dirty="0">
                <a:solidFill>
                  <a:schemeClr val="bg1"/>
                </a:solidFill>
              </a:rPr>
              <a:t>Coordinated Utility Relocation Alignments</a:t>
            </a:r>
          </a:p>
        </p:txBody>
      </p:sp>
    </p:spTree>
    <p:extLst>
      <p:ext uri="{BB962C8B-B14F-4D97-AF65-F5344CB8AC3E}">
        <p14:creationId xmlns:p14="http://schemas.microsoft.com/office/powerpoint/2010/main" val="1012869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5D78CBC-301F-44F8-9925-FB8FE6593F7D}"/>
              </a:ext>
            </a:extLst>
          </p:cNvPr>
          <p:cNvSpPr>
            <a:spLocks noGrp="1"/>
          </p:cNvSpPr>
          <p:nvPr>
            <p:ph type="ctrTitle"/>
          </p:nvPr>
        </p:nvSpPr>
        <p:spPr>
          <a:xfrm>
            <a:off x="6556100" y="1360493"/>
            <a:ext cx="4972511" cy="3106732"/>
          </a:xfrm>
        </p:spPr>
        <p:txBody>
          <a:bodyPr anchor="b">
            <a:normAutofit fontScale="90000"/>
          </a:bodyPr>
          <a:lstStyle/>
          <a:p>
            <a:r>
              <a:rPr lang="en-US" sz="7200" dirty="0">
                <a:solidFill>
                  <a:schemeClr val="tx1"/>
                </a:solidFill>
              </a:rPr>
              <a:t>Reminders &amp; Lessons Learned from 2021</a:t>
            </a:r>
          </a:p>
        </p:txBody>
      </p:sp>
      <p:sp>
        <p:nvSpPr>
          <p:cNvPr id="3" name="Subtitle 2">
            <a:extLst>
              <a:ext uri="{FF2B5EF4-FFF2-40B4-BE49-F238E27FC236}">
                <a16:creationId xmlns:a16="http://schemas.microsoft.com/office/drawing/2014/main" id="{E9B98CD0-9CCD-477C-889C-8862504A8264}"/>
              </a:ext>
            </a:extLst>
          </p:cNvPr>
          <p:cNvSpPr>
            <a:spLocks noGrp="1"/>
          </p:cNvSpPr>
          <p:nvPr>
            <p:ph type="subTitle" idx="1"/>
          </p:nvPr>
        </p:nvSpPr>
        <p:spPr>
          <a:xfrm>
            <a:off x="6556099" y="4687316"/>
            <a:ext cx="5261431" cy="1517088"/>
          </a:xfrm>
        </p:spPr>
        <p:txBody>
          <a:bodyPr>
            <a:normAutofit/>
          </a:bodyPr>
          <a:lstStyle/>
          <a:p>
            <a:r>
              <a:rPr lang="en-US" dirty="0">
                <a:solidFill>
                  <a:srgbClr val="FFFFFF"/>
                </a:solidFill>
              </a:rPr>
              <a:t>Deborah Kukulich – DelDOT Utilities 		           Section</a:t>
            </a:r>
          </a:p>
          <a:p>
            <a:r>
              <a:rPr lang="en-US" dirty="0">
                <a:solidFill>
                  <a:srgbClr val="FFFFFF"/>
                </a:solidFill>
              </a:rPr>
              <a:t>Stephen Wright – DelDOT Canal 			       District Public Works</a:t>
            </a:r>
          </a:p>
        </p:txBody>
      </p:sp>
      <p:sp>
        <p:nvSpPr>
          <p:cNvPr id="25" name="Freeform: Shape 24">
            <a:extLst>
              <a:ext uri="{FF2B5EF4-FFF2-40B4-BE49-F238E27FC236}">
                <a16:creationId xmlns:a16="http://schemas.microsoft.com/office/drawing/2014/main" id="{14A1598B-1957-47CF-AAF4-F7A36DA0E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8" name="Picture 17" descr="A picture containing circle&#10;&#10;Description automatically generated">
            <a:extLst>
              <a:ext uri="{FF2B5EF4-FFF2-40B4-BE49-F238E27FC236}">
                <a16:creationId xmlns:a16="http://schemas.microsoft.com/office/drawing/2014/main" id="{BB81581C-FEE2-4D4C-ADB6-D5E900A215A4}"/>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l="3809" t="5165" r="20608" b="8744"/>
          <a:stretch/>
        </p:blipFill>
        <p:spPr>
          <a:xfrm>
            <a:off x="179293" y="1583898"/>
            <a:ext cx="4579205" cy="3690203"/>
          </a:xfrm>
          <a:prstGeom prst="rect">
            <a:avLst/>
          </a:prstGeom>
        </p:spPr>
      </p:pic>
    </p:spTree>
    <p:extLst>
      <p:ext uri="{BB962C8B-B14F-4D97-AF65-F5344CB8AC3E}">
        <p14:creationId xmlns:p14="http://schemas.microsoft.com/office/powerpoint/2010/main" val="1924288975"/>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 name="Picture 24" descr="A close-up of some colored pencils&#10;&#10;Description automatically generated with medium confidence">
            <a:extLst>
              <a:ext uri="{FF2B5EF4-FFF2-40B4-BE49-F238E27FC236}">
                <a16:creationId xmlns:a16="http://schemas.microsoft.com/office/drawing/2014/main" id="{08349F4B-B66C-4D65-AA14-F45842ACDBF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6981"/>
          <a:stretch/>
        </p:blipFill>
        <p:spPr>
          <a:xfrm>
            <a:off x="5233763" y="10"/>
            <a:ext cx="4480560" cy="2516773"/>
          </a:xfrm>
          <a:custGeom>
            <a:avLst/>
            <a:gdLst/>
            <a:ahLst/>
            <a:cxnLst/>
            <a:rect l="l" t="t" r="r" b="b"/>
            <a:pathLst>
              <a:path w="4480560" h="2516783">
                <a:moveTo>
                  <a:pt x="273471" y="0"/>
                </a:moveTo>
                <a:lnTo>
                  <a:pt x="4207090" y="0"/>
                </a:lnTo>
                <a:lnTo>
                  <a:pt x="4218264" y="73216"/>
                </a:lnTo>
                <a:cubicBezTo>
                  <a:pt x="4225052" y="140055"/>
                  <a:pt x="4228529" y="207873"/>
                  <a:pt x="4228529" y="276503"/>
                </a:cubicBezTo>
                <a:cubicBezTo>
                  <a:pt x="4228529" y="1374583"/>
                  <a:pt x="3338359" y="2264752"/>
                  <a:pt x="2240280" y="2264752"/>
                </a:cubicBezTo>
                <a:cubicBezTo>
                  <a:pt x="1142201" y="2264752"/>
                  <a:pt x="252032" y="1374583"/>
                  <a:pt x="252032" y="276503"/>
                </a:cubicBezTo>
                <a:cubicBezTo>
                  <a:pt x="252032" y="207873"/>
                  <a:pt x="255509" y="140055"/>
                  <a:pt x="262297" y="73216"/>
                </a:cubicBezTo>
                <a:close/>
                <a:moveTo>
                  <a:pt x="18808" y="0"/>
                </a:moveTo>
                <a:lnTo>
                  <a:pt x="216879" y="0"/>
                </a:lnTo>
                <a:lnTo>
                  <a:pt x="206579" y="67490"/>
                </a:lnTo>
                <a:cubicBezTo>
                  <a:pt x="199600" y="136212"/>
                  <a:pt x="196025" y="205940"/>
                  <a:pt x="196025" y="276503"/>
                </a:cubicBezTo>
                <a:cubicBezTo>
                  <a:pt x="196025" y="1405514"/>
                  <a:pt x="1111269" y="2320759"/>
                  <a:pt x="2240280" y="2320759"/>
                </a:cubicBezTo>
                <a:cubicBezTo>
                  <a:pt x="3369291" y="2320759"/>
                  <a:pt x="4284535" y="1405514"/>
                  <a:pt x="4284535" y="276503"/>
                </a:cubicBezTo>
                <a:cubicBezTo>
                  <a:pt x="4284535" y="205940"/>
                  <a:pt x="4280960" y="136212"/>
                  <a:pt x="4273981" y="67490"/>
                </a:cubicBezTo>
                <a:lnTo>
                  <a:pt x="4263681" y="0"/>
                </a:lnTo>
                <a:lnTo>
                  <a:pt x="4461752" y="0"/>
                </a:lnTo>
                <a:lnTo>
                  <a:pt x="4468994" y="47447"/>
                </a:lnTo>
                <a:cubicBezTo>
                  <a:pt x="4476642" y="122759"/>
                  <a:pt x="4480560" y="199173"/>
                  <a:pt x="4480560" y="276503"/>
                </a:cubicBezTo>
                <a:cubicBezTo>
                  <a:pt x="4480560" y="1513776"/>
                  <a:pt x="3477553" y="2516783"/>
                  <a:pt x="2240280" y="2516783"/>
                </a:cubicBezTo>
                <a:cubicBezTo>
                  <a:pt x="1003008" y="2516783"/>
                  <a:pt x="0" y="1513776"/>
                  <a:pt x="0" y="276503"/>
                </a:cubicBezTo>
                <a:cubicBezTo>
                  <a:pt x="0" y="199173"/>
                  <a:pt x="3918" y="122759"/>
                  <a:pt x="11567" y="47447"/>
                </a:cubicBezTo>
                <a:close/>
              </a:path>
            </a:pathLst>
          </a:custGeom>
        </p:spPr>
      </p:pic>
      <p:sp>
        <p:nvSpPr>
          <p:cNvPr id="2" name="Title 1">
            <a:extLst>
              <a:ext uri="{FF2B5EF4-FFF2-40B4-BE49-F238E27FC236}">
                <a16:creationId xmlns:a16="http://schemas.microsoft.com/office/drawing/2014/main" id="{A16ECFA2-ECC2-466C-986E-658BDA509BFF}"/>
              </a:ext>
            </a:extLst>
          </p:cNvPr>
          <p:cNvSpPr>
            <a:spLocks noGrp="1"/>
          </p:cNvSpPr>
          <p:nvPr>
            <p:ph type="title"/>
          </p:nvPr>
        </p:nvSpPr>
        <p:spPr>
          <a:xfrm>
            <a:off x="5940119" y="2551382"/>
            <a:ext cx="5681183" cy="1213380"/>
          </a:xfrm>
        </p:spPr>
        <p:txBody>
          <a:bodyPr>
            <a:noAutofit/>
          </a:bodyPr>
          <a:lstStyle/>
          <a:p>
            <a:r>
              <a:rPr lang="en-US" sz="4800" b="1" dirty="0">
                <a:solidFill>
                  <a:srgbClr val="A50021"/>
                </a:solidFill>
                <a:latin typeface="+mn-lt"/>
              </a:rPr>
              <a:t>Utility Design Changes</a:t>
            </a:r>
          </a:p>
        </p:txBody>
      </p:sp>
      <p:sp>
        <p:nvSpPr>
          <p:cNvPr id="3" name="Content Placeholder 2">
            <a:extLst>
              <a:ext uri="{FF2B5EF4-FFF2-40B4-BE49-F238E27FC236}">
                <a16:creationId xmlns:a16="http://schemas.microsoft.com/office/drawing/2014/main" id="{46C2A305-0A60-47F7-8096-092E3FC26E66}"/>
              </a:ext>
            </a:extLst>
          </p:cNvPr>
          <p:cNvSpPr>
            <a:spLocks noGrp="1"/>
          </p:cNvSpPr>
          <p:nvPr>
            <p:ph idx="1"/>
          </p:nvPr>
        </p:nvSpPr>
        <p:spPr>
          <a:xfrm>
            <a:off x="5940120" y="3786278"/>
            <a:ext cx="6009833" cy="2508746"/>
          </a:xfrm>
        </p:spPr>
        <p:txBody>
          <a:bodyPr>
            <a:noAutofit/>
          </a:bodyPr>
          <a:lstStyle/>
          <a:p>
            <a:r>
              <a:rPr lang="en-US" sz="1800" dirty="0"/>
              <a:t>Design changes late in the design/coordination process are detrimental!</a:t>
            </a:r>
          </a:p>
          <a:p>
            <a:r>
              <a:rPr lang="en-US" sz="1800" dirty="0"/>
              <a:t>Examples:</a:t>
            </a:r>
          </a:p>
          <a:p>
            <a:pPr lvl="1">
              <a:buFont typeface="Wingdings" panose="05000000000000000000" pitchFamily="2" charset="2"/>
              <a:buChar char="Ø"/>
            </a:pPr>
            <a:r>
              <a:rPr lang="en-US" dirty="0"/>
              <a:t>Changing from aerial relocation to underground</a:t>
            </a:r>
          </a:p>
          <a:p>
            <a:pPr lvl="1">
              <a:buFont typeface="Wingdings" panose="05000000000000000000" pitchFamily="2" charset="2"/>
              <a:buChar char="Ø"/>
            </a:pPr>
            <a:r>
              <a:rPr lang="en-US" dirty="0"/>
              <a:t>Moving poles</a:t>
            </a:r>
          </a:p>
          <a:p>
            <a:pPr lvl="1">
              <a:buFont typeface="Wingdings" panose="05000000000000000000" pitchFamily="2" charset="2"/>
              <a:buChar char="Ø"/>
            </a:pPr>
            <a:r>
              <a:rPr lang="en-US" dirty="0"/>
              <a:t>Shifting alignment</a:t>
            </a:r>
          </a:p>
          <a:p>
            <a:r>
              <a:rPr lang="en-US" sz="1800" dirty="0"/>
              <a:t>Changes cannot be made without considering how it impacts others associated with the project and without adjusting anticipated schedules.</a:t>
            </a:r>
          </a:p>
        </p:txBody>
      </p:sp>
      <p:pic>
        <p:nvPicPr>
          <p:cNvPr id="34" name="Picture 33" descr="Diagram&#10;&#10;Description automatically generated">
            <a:extLst>
              <a:ext uri="{FF2B5EF4-FFF2-40B4-BE49-F238E27FC236}">
                <a16:creationId xmlns:a16="http://schemas.microsoft.com/office/drawing/2014/main" id="{F1DF95C7-DB0A-4FC8-A714-C5541E586A28}"/>
              </a:ext>
            </a:extLst>
          </p:cNvPr>
          <p:cNvPicPr>
            <a:picLocks noChangeAspect="1"/>
          </p:cNvPicPr>
          <p:nvPr/>
        </p:nvPicPr>
        <p:blipFill rotWithShape="1">
          <a:blip r:embed="rId4">
            <a:extLst>
              <a:ext uri="{28A0092B-C50C-407E-A947-70E740481C1C}">
                <a14:useLocalDpi xmlns:a14="http://schemas.microsoft.com/office/drawing/2010/main" val="0"/>
              </a:ext>
            </a:extLst>
          </a:blip>
          <a:srcRect l="3979" r="6134" b="1"/>
          <a:stretch/>
        </p:blipFill>
        <p:spPr>
          <a:xfrm>
            <a:off x="20" y="537668"/>
            <a:ext cx="5681184" cy="6320333"/>
          </a:xfrm>
          <a:custGeom>
            <a:avLst/>
            <a:gdLst/>
            <a:ahLst/>
            <a:cxnLst/>
            <a:rect l="l" t="t" r="r" b="b"/>
            <a:pathLst>
              <a:path w="5681204" h="6320333">
                <a:moveTo>
                  <a:pt x="0" y="5597835"/>
                </a:moveTo>
                <a:lnTo>
                  <a:pt x="39695" y="5641510"/>
                </a:lnTo>
                <a:cubicBezTo>
                  <a:pt x="322810" y="5924626"/>
                  <a:pt x="659928" y="6153739"/>
                  <a:pt x="1034272" y="6312073"/>
                </a:cubicBezTo>
                <a:lnTo>
                  <a:pt x="1056841" y="6320333"/>
                </a:lnTo>
                <a:lnTo>
                  <a:pt x="413612" y="6320333"/>
                </a:lnTo>
                <a:lnTo>
                  <a:pt x="300961" y="6249073"/>
                </a:lnTo>
                <a:cubicBezTo>
                  <a:pt x="221838" y="6194223"/>
                  <a:pt x="145134" y="6136129"/>
                  <a:pt x="71042" y="6074983"/>
                </a:cubicBezTo>
                <a:lnTo>
                  <a:pt x="0" y="6010415"/>
                </a:lnTo>
                <a:close/>
                <a:moveTo>
                  <a:pt x="2252205" y="385763"/>
                </a:moveTo>
                <a:cubicBezTo>
                  <a:pt x="3932939" y="385763"/>
                  <a:pt x="5295442" y="1748266"/>
                  <a:pt x="5295442" y="3429000"/>
                </a:cubicBezTo>
                <a:cubicBezTo>
                  <a:pt x="5295442" y="4689551"/>
                  <a:pt x="4529034" y="5771096"/>
                  <a:pt x="3436771" y="6233085"/>
                </a:cubicBezTo>
                <a:lnTo>
                  <a:pt x="3198390" y="6320333"/>
                </a:lnTo>
                <a:lnTo>
                  <a:pt x="1306021" y="6320333"/>
                </a:lnTo>
                <a:lnTo>
                  <a:pt x="1067639" y="6233085"/>
                </a:lnTo>
                <a:cubicBezTo>
                  <a:pt x="703552" y="6079088"/>
                  <a:pt x="375670" y="5856252"/>
                  <a:pt x="100311" y="5580893"/>
                </a:cubicBezTo>
                <a:lnTo>
                  <a:pt x="0" y="5470524"/>
                </a:lnTo>
                <a:lnTo>
                  <a:pt x="0" y="1387476"/>
                </a:lnTo>
                <a:lnTo>
                  <a:pt x="100311" y="1277106"/>
                </a:lnTo>
                <a:cubicBezTo>
                  <a:pt x="651028" y="726388"/>
                  <a:pt x="1411838" y="385763"/>
                  <a:pt x="2252205" y="385763"/>
                </a:cubicBezTo>
                <a:close/>
                <a:moveTo>
                  <a:pt x="2252205" y="0"/>
                </a:moveTo>
                <a:cubicBezTo>
                  <a:pt x="4145989" y="0"/>
                  <a:pt x="5681204" y="1535215"/>
                  <a:pt x="5681204" y="3429000"/>
                </a:cubicBezTo>
                <a:cubicBezTo>
                  <a:pt x="5681204" y="4612615"/>
                  <a:pt x="5081511" y="5656164"/>
                  <a:pt x="4169391" y="6272380"/>
                </a:cubicBezTo>
                <a:lnTo>
                  <a:pt x="4090458" y="6320333"/>
                </a:lnTo>
                <a:lnTo>
                  <a:pt x="3447569" y="6320333"/>
                </a:lnTo>
                <a:lnTo>
                  <a:pt x="3470138" y="6312073"/>
                </a:lnTo>
                <a:cubicBezTo>
                  <a:pt x="4593170" y="5837070"/>
                  <a:pt x="5381167" y="4725058"/>
                  <a:pt x="5381167" y="3429000"/>
                </a:cubicBezTo>
                <a:cubicBezTo>
                  <a:pt x="5381167" y="1700922"/>
                  <a:pt x="3980282" y="300038"/>
                  <a:pt x="2252205" y="300038"/>
                </a:cubicBezTo>
                <a:cubicBezTo>
                  <a:pt x="1388166" y="300038"/>
                  <a:pt x="605925" y="650259"/>
                  <a:pt x="39695" y="1216490"/>
                </a:cubicBezTo>
                <a:lnTo>
                  <a:pt x="0" y="1260165"/>
                </a:lnTo>
                <a:lnTo>
                  <a:pt x="0" y="847584"/>
                </a:lnTo>
                <a:lnTo>
                  <a:pt x="71042" y="783017"/>
                </a:lnTo>
                <a:cubicBezTo>
                  <a:pt x="663776" y="293850"/>
                  <a:pt x="1423674" y="0"/>
                  <a:pt x="2252205" y="0"/>
                </a:cubicBezTo>
                <a:close/>
              </a:path>
            </a:pathLst>
          </a:custGeom>
        </p:spPr>
      </p:pic>
    </p:spTree>
    <p:extLst>
      <p:ext uri="{BB962C8B-B14F-4D97-AF65-F5344CB8AC3E}">
        <p14:creationId xmlns:p14="http://schemas.microsoft.com/office/powerpoint/2010/main" val="3901701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99830760-26BB-4DF9-938D-77E5D34C8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DDA38E0-7D45-45A4-B4E3-955AB23AAB43}"/>
              </a:ext>
            </a:extLst>
          </p:cNvPr>
          <p:cNvSpPr>
            <a:spLocks noGrp="1"/>
          </p:cNvSpPr>
          <p:nvPr>
            <p:ph type="title"/>
          </p:nvPr>
        </p:nvSpPr>
        <p:spPr>
          <a:xfrm>
            <a:off x="56475" y="171119"/>
            <a:ext cx="8340120" cy="1249062"/>
          </a:xfrm>
        </p:spPr>
        <p:txBody>
          <a:bodyPr>
            <a:normAutofit/>
          </a:bodyPr>
          <a:lstStyle/>
          <a:p>
            <a:r>
              <a:rPr lang="en-US" sz="5000" u="sng" dirty="0">
                <a:solidFill>
                  <a:srgbClr val="A50021"/>
                </a:solidFill>
              </a:rPr>
              <a:t>Constructability – Design Side</a:t>
            </a:r>
          </a:p>
        </p:txBody>
      </p:sp>
      <p:sp>
        <p:nvSpPr>
          <p:cNvPr id="3" name="Content Placeholder 2">
            <a:extLst>
              <a:ext uri="{FF2B5EF4-FFF2-40B4-BE49-F238E27FC236}">
                <a16:creationId xmlns:a16="http://schemas.microsoft.com/office/drawing/2014/main" id="{15E58E6C-A605-407A-BC9D-9051714A49B9}"/>
              </a:ext>
            </a:extLst>
          </p:cNvPr>
          <p:cNvSpPr>
            <a:spLocks noGrp="1"/>
          </p:cNvSpPr>
          <p:nvPr>
            <p:ph idx="1"/>
          </p:nvPr>
        </p:nvSpPr>
        <p:spPr>
          <a:xfrm>
            <a:off x="52050" y="1608769"/>
            <a:ext cx="5451490" cy="5078112"/>
          </a:xfrm>
        </p:spPr>
        <p:txBody>
          <a:bodyPr anchor="t">
            <a:noAutofit/>
          </a:bodyPr>
          <a:lstStyle/>
          <a:p>
            <a:r>
              <a:rPr lang="en-US" sz="1700" dirty="0"/>
              <a:t>Constructability of all elements should be considered throughout the design/coordination project. Constructability reviews should be held by all.</a:t>
            </a:r>
          </a:p>
          <a:p>
            <a:r>
              <a:rPr lang="en-US" sz="1700" dirty="0"/>
              <a:t>Things to consider as the plans are being reviewed:</a:t>
            </a:r>
          </a:p>
          <a:p>
            <a:pPr lvl="1">
              <a:buFont typeface="Wingdings" panose="05000000000000000000" pitchFamily="2" charset="2"/>
              <a:buChar char="Ø"/>
            </a:pPr>
            <a:r>
              <a:rPr lang="en-US" sz="1700" dirty="0"/>
              <a:t>Poles too close to proposed drainage but not realized until construction leading to pole holds</a:t>
            </a:r>
          </a:p>
          <a:p>
            <a:pPr lvl="1">
              <a:buFont typeface="Wingdings" panose="05000000000000000000" pitchFamily="2" charset="2"/>
              <a:buChar char="Ø"/>
            </a:pPr>
            <a:r>
              <a:rPr lang="en-US" sz="1700" dirty="0"/>
              <a:t>Large equipment will be needed to perform work requiring outage from utility &amp; outage limitations</a:t>
            </a:r>
          </a:p>
          <a:p>
            <a:pPr lvl="1">
              <a:buFont typeface="Wingdings" panose="05000000000000000000" pitchFamily="2" charset="2"/>
              <a:buChar char="Ø"/>
            </a:pPr>
            <a:r>
              <a:rPr lang="en-US" sz="1700" dirty="0"/>
              <a:t>Excavations, clearing, embankments/settlements &amp; other work required by contractor prior to relocations starting</a:t>
            </a:r>
          </a:p>
          <a:p>
            <a:pPr lvl="1">
              <a:buFont typeface="Wingdings" panose="05000000000000000000" pitchFamily="2" charset="2"/>
              <a:buChar char="Ø"/>
            </a:pPr>
            <a:r>
              <a:rPr lang="en-US" sz="1700" dirty="0"/>
              <a:t>Maintaining service to highway operations (signals, lighting, ITMS) &amp; other customers throughout utility relocations and highway construction</a:t>
            </a:r>
          </a:p>
        </p:txBody>
      </p:sp>
      <p:pic>
        <p:nvPicPr>
          <p:cNvPr id="25" name="Picture 24" descr="A person using a computer&#10;&#10;Description automatically generated with low confidence">
            <a:extLst>
              <a:ext uri="{FF2B5EF4-FFF2-40B4-BE49-F238E27FC236}">
                <a16:creationId xmlns:a16="http://schemas.microsoft.com/office/drawing/2014/main" id="{B971081B-4347-4781-BA7A-029431B4039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533" r="12414" b="-2"/>
          <a:stretch/>
        </p:blipFill>
        <p:spPr>
          <a:xfrm>
            <a:off x="7853983" y="-2"/>
            <a:ext cx="4329965" cy="3793338"/>
          </a:xfrm>
          <a:custGeom>
            <a:avLst/>
            <a:gdLst/>
            <a:ahLst/>
            <a:cxnLst/>
            <a:rect l="l" t="t" r="r" b="b"/>
            <a:pathLst>
              <a:path w="4329965" h="3793338">
                <a:moveTo>
                  <a:pt x="620085" y="0"/>
                </a:moveTo>
                <a:lnTo>
                  <a:pt x="4329965" y="0"/>
                </a:lnTo>
                <a:lnTo>
                  <a:pt x="4329965" y="2733720"/>
                </a:lnTo>
                <a:lnTo>
                  <a:pt x="4251051" y="2820548"/>
                </a:lnTo>
                <a:cubicBezTo>
                  <a:pt x="3831561" y="3240037"/>
                  <a:pt x="3252041" y="3499497"/>
                  <a:pt x="2611921" y="3499497"/>
                </a:cubicBezTo>
                <a:cubicBezTo>
                  <a:pt x="1331680" y="3499497"/>
                  <a:pt x="293841" y="2461658"/>
                  <a:pt x="293841" y="1181418"/>
                </a:cubicBezTo>
                <a:cubicBezTo>
                  <a:pt x="293841" y="781342"/>
                  <a:pt x="395193" y="404939"/>
                  <a:pt x="573621" y="76483"/>
                </a:cubicBezTo>
                <a:close/>
                <a:moveTo>
                  <a:pt x="284617" y="0"/>
                </a:moveTo>
                <a:lnTo>
                  <a:pt x="543760" y="0"/>
                </a:lnTo>
                <a:lnTo>
                  <a:pt x="516204" y="45359"/>
                </a:lnTo>
                <a:cubicBezTo>
                  <a:pt x="332750" y="383067"/>
                  <a:pt x="228543" y="770073"/>
                  <a:pt x="228543" y="1181418"/>
                </a:cubicBezTo>
                <a:cubicBezTo>
                  <a:pt x="228543" y="2497720"/>
                  <a:pt x="1295618" y="3564795"/>
                  <a:pt x="2611921" y="3564795"/>
                </a:cubicBezTo>
                <a:cubicBezTo>
                  <a:pt x="3270072" y="3564795"/>
                  <a:pt x="3865916" y="3298026"/>
                  <a:pt x="4297223" y="2866720"/>
                </a:cubicBezTo>
                <a:lnTo>
                  <a:pt x="4329965" y="2830694"/>
                </a:lnTo>
                <a:lnTo>
                  <a:pt x="4329965" y="3145443"/>
                </a:lnTo>
                <a:lnTo>
                  <a:pt x="4273345" y="3196903"/>
                </a:lnTo>
                <a:cubicBezTo>
                  <a:pt x="3821851" y="3569508"/>
                  <a:pt x="3243025" y="3793338"/>
                  <a:pt x="2611921" y="3793338"/>
                </a:cubicBezTo>
                <a:cubicBezTo>
                  <a:pt x="1169396" y="3793338"/>
                  <a:pt x="0" y="2623942"/>
                  <a:pt x="0" y="1181418"/>
                </a:cubicBezTo>
                <a:cubicBezTo>
                  <a:pt x="0" y="820786"/>
                  <a:pt x="73088" y="477226"/>
                  <a:pt x="205258" y="164740"/>
                </a:cubicBezTo>
                <a:close/>
              </a:path>
            </a:pathLst>
          </a:custGeom>
        </p:spPr>
      </p:pic>
      <p:sp>
        <p:nvSpPr>
          <p:cNvPr id="33" name="Freeform: Shape 32">
            <a:extLst>
              <a:ext uri="{FF2B5EF4-FFF2-40B4-BE49-F238E27FC236}">
                <a16:creationId xmlns:a16="http://schemas.microsoft.com/office/drawing/2014/main" id="{F12B191D-14E0-48C6-9541-2DC3B7D198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62035" y="0"/>
            <a:ext cx="4329965" cy="3793338"/>
          </a:xfrm>
          <a:custGeom>
            <a:avLst/>
            <a:gdLst>
              <a:gd name="connsiteX0" fmla="*/ 620085 w 4329965"/>
              <a:gd name="connsiteY0" fmla="*/ 0 h 3793338"/>
              <a:gd name="connsiteX1" fmla="*/ 4329965 w 4329965"/>
              <a:gd name="connsiteY1" fmla="*/ 0 h 3793338"/>
              <a:gd name="connsiteX2" fmla="*/ 4329965 w 4329965"/>
              <a:gd name="connsiteY2" fmla="*/ 2733720 h 3793338"/>
              <a:gd name="connsiteX3" fmla="*/ 4251051 w 4329965"/>
              <a:gd name="connsiteY3" fmla="*/ 2820548 h 3793338"/>
              <a:gd name="connsiteX4" fmla="*/ 2611921 w 4329965"/>
              <a:gd name="connsiteY4" fmla="*/ 3499497 h 3793338"/>
              <a:gd name="connsiteX5" fmla="*/ 293841 w 4329965"/>
              <a:gd name="connsiteY5" fmla="*/ 1181418 h 3793338"/>
              <a:gd name="connsiteX6" fmla="*/ 573621 w 4329965"/>
              <a:gd name="connsiteY6" fmla="*/ 76483 h 3793338"/>
              <a:gd name="connsiteX7" fmla="*/ 284617 w 4329965"/>
              <a:gd name="connsiteY7" fmla="*/ 0 h 3793338"/>
              <a:gd name="connsiteX8" fmla="*/ 543760 w 4329965"/>
              <a:gd name="connsiteY8" fmla="*/ 0 h 3793338"/>
              <a:gd name="connsiteX9" fmla="*/ 516204 w 4329965"/>
              <a:gd name="connsiteY9" fmla="*/ 45359 h 3793338"/>
              <a:gd name="connsiteX10" fmla="*/ 228543 w 4329965"/>
              <a:gd name="connsiteY10" fmla="*/ 1181418 h 3793338"/>
              <a:gd name="connsiteX11" fmla="*/ 2611921 w 4329965"/>
              <a:gd name="connsiteY11" fmla="*/ 3564795 h 3793338"/>
              <a:gd name="connsiteX12" fmla="*/ 4297223 w 4329965"/>
              <a:gd name="connsiteY12" fmla="*/ 2866720 h 3793338"/>
              <a:gd name="connsiteX13" fmla="*/ 4329965 w 4329965"/>
              <a:gd name="connsiteY13" fmla="*/ 2830694 h 3793338"/>
              <a:gd name="connsiteX14" fmla="*/ 4329965 w 4329965"/>
              <a:gd name="connsiteY14" fmla="*/ 3145443 h 3793338"/>
              <a:gd name="connsiteX15" fmla="*/ 4273345 w 4329965"/>
              <a:gd name="connsiteY15" fmla="*/ 3196903 h 3793338"/>
              <a:gd name="connsiteX16" fmla="*/ 2611921 w 4329965"/>
              <a:gd name="connsiteY16" fmla="*/ 3793338 h 3793338"/>
              <a:gd name="connsiteX17" fmla="*/ 0 w 4329965"/>
              <a:gd name="connsiteY17" fmla="*/ 1181418 h 3793338"/>
              <a:gd name="connsiteX18" fmla="*/ 205258 w 4329965"/>
              <a:gd name="connsiteY18" fmla="*/ 164740 h 379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9965" h="3793338">
                <a:moveTo>
                  <a:pt x="620085" y="0"/>
                </a:moveTo>
                <a:lnTo>
                  <a:pt x="4329965" y="0"/>
                </a:lnTo>
                <a:lnTo>
                  <a:pt x="4329965" y="2733720"/>
                </a:lnTo>
                <a:lnTo>
                  <a:pt x="4251051" y="2820548"/>
                </a:lnTo>
                <a:cubicBezTo>
                  <a:pt x="3831561" y="3240037"/>
                  <a:pt x="3252041" y="3499497"/>
                  <a:pt x="2611921" y="3499497"/>
                </a:cubicBezTo>
                <a:cubicBezTo>
                  <a:pt x="1331680" y="3499497"/>
                  <a:pt x="293841" y="2461658"/>
                  <a:pt x="293841" y="1181418"/>
                </a:cubicBezTo>
                <a:cubicBezTo>
                  <a:pt x="293841" y="781342"/>
                  <a:pt x="395193" y="404939"/>
                  <a:pt x="573621" y="76483"/>
                </a:cubicBezTo>
                <a:close/>
                <a:moveTo>
                  <a:pt x="284617" y="0"/>
                </a:moveTo>
                <a:lnTo>
                  <a:pt x="543760" y="0"/>
                </a:lnTo>
                <a:lnTo>
                  <a:pt x="516204" y="45359"/>
                </a:lnTo>
                <a:cubicBezTo>
                  <a:pt x="332750" y="383067"/>
                  <a:pt x="228543" y="770073"/>
                  <a:pt x="228543" y="1181418"/>
                </a:cubicBezTo>
                <a:cubicBezTo>
                  <a:pt x="228543" y="2497720"/>
                  <a:pt x="1295618" y="3564795"/>
                  <a:pt x="2611921" y="3564795"/>
                </a:cubicBezTo>
                <a:cubicBezTo>
                  <a:pt x="3270072" y="3564795"/>
                  <a:pt x="3865916" y="3298026"/>
                  <a:pt x="4297223" y="2866720"/>
                </a:cubicBezTo>
                <a:lnTo>
                  <a:pt x="4329965" y="2830694"/>
                </a:lnTo>
                <a:lnTo>
                  <a:pt x="4329965" y="3145443"/>
                </a:lnTo>
                <a:lnTo>
                  <a:pt x="4273345" y="3196903"/>
                </a:lnTo>
                <a:cubicBezTo>
                  <a:pt x="3821851" y="3569508"/>
                  <a:pt x="3243025" y="3793338"/>
                  <a:pt x="2611921" y="3793338"/>
                </a:cubicBezTo>
                <a:cubicBezTo>
                  <a:pt x="1169396" y="3793338"/>
                  <a:pt x="0" y="2623942"/>
                  <a:pt x="0" y="1181418"/>
                </a:cubicBezTo>
                <a:cubicBezTo>
                  <a:pt x="0" y="820786"/>
                  <a:pt x="73088" y="477226"/>
                  <a:pt x="205258" y="164740"/>
                </a:cubicBezTo>
                <a:close/>
              </a:path>
            </a:pathLst>
          </a:cu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pic>
        <p:nvPicPr>
          <p:cNvPr id="23" name="Picture 22" descr="A picture containing icon&#10;&#10;Description automatically generated">
            <a:extLst>
              <a:ext uri="{FF2B5EF4-FFF2-40B4-BE49-F238E27FC236}">
                <a16:creationId xmlns:a16="http://schemas.microsoft.com/office/drawing/2014/main" id="{C96BD31A-A961-44D5-9F40-303AF5B506D3}"/>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12071" r="26181" b="3"/>
          <a:stretch/>
        </p:blipFill>
        <p:spPr>
          <a:xfrm>
            <a:off x="5679762" y="2646306"/>
            <a:ext cx="3197072" cy="3197072"/>
          </a:xfrm>
          <a:custGeom>
            <a:avLst/>
            <a:gdLst/>
            <a:ahLst/>
            <a:cxnLst/>
            <a:rect l="l" t="t" r="r" b="b"/>
            <a:pathLst>
              <a:path w="3197072" h="3197072">
                <a:moveTo>
                  <a:pt x="1598536" y="179835"/>
                </a:moveTo>
                <a:cubicBezTo>
                  <a:pt x="2382063" y="179835"/>
                  <a:pt x="3017237" y="815009"/>
                  <a:pt x="3017237" y="1598536"/>
                </a:cubicBezTo>
                <a:cubicBezTo>
                  <a:pt x="3017237" y="2382063"/>
                  <a:pt x="2382063" y="3017237"/>
                  <a:pt x="1598536" y="3017237"/>
                </a:cubicBezTo>
                <a:cubicBezTo>
                  <a:pt x="815009" y="3017237"/>
                  <a:pt x="179836" y="2382063"/>
                  <a:pt x="179836" y="1598536"/>
                </a:cubicBezTo>
                <a:cubicBezTo>
                  <a:pt x="179836" y="815009"/>
                  <a:pt x="815009" y="179835"/>
                  <a:pt x="1598536" y="179835"/>
                </a:cubicBezTo>
                <a:close/>
                <a:moveTo>
                  <a:pt x="1598536" y="139872"/>
                </a:moveTo>
                <a:cubicBezTo>
                  <a:pt x="792938" y="139872"/>
                  <a:pt x="139872" y="792939"/>
                  <a:pt x="139872" y="1598536"/>
                </a:cubicBezTo>
                <a:cubicBezTo>
                  <a:pt x="139872" y="2404134"/>
                  <a:pt x="792938" y="3057200"/>
                  <a:pt x="1598536" y="3057200"/>
                </a:cubicBezTo>
                <a:cubicBezTo>
                  <a:pt x="2404134" y="3057200"/>
                  <a:pt x="3057200" y="2404134"/>
                  <a:pt x="3057200" y="1598536"/>
                </a:cubicBezTo>
                <a:cubicBezTo>
                  <a:pt x="3057200" y="792939"/>
                  <a:pt x="2404134" y="139872"/>
                  <a:pt x="1598536" y="139872"/>
                </a:cubicBezTo>
                <a:close/>
                <a:moveTo>
                  <a:pt x="1598536" y="0"/>
                </a:moveTo>
                <a:cubicBezTo>
                  <a:pt x="2481383" y="0"/>
                  <a:pt x="3197072" y="715689"/>
                  <a:pt x="3197072" y="1598536"/>
                </a:cubicBezTo>
                <a:cubicBezTo>
                  <a:pt x="3197072" y="2481383"/>
                  <a:pt x="2481383" y="3197072"/>
                  <a:pt x="1598536" y="3197072"/>
                </a:cubicBezTo>
                <a:cubicBezTo>
                  <a:pt x="715689" y="3197072"/>
                  <a:pt x="0" y="2481383"/>
                  <a:pt x="0" y="1598536"/>
                </a:cubicBezTo>
                <a:cubicBezTo>
                  <a:pt x="0" y="715689"/>
                  <a:pt x="715689" y="0"/>
                  <a:pt x="1598536" y="0"/>
                </a:cubicBezTo>
                <a:close/>
              </a:path>
            </a:pathLst>
          </a:custGeom>
        </p:spPr>
      </p:pic>
      <p:sp>
        <p:nvSpPr>
          <p:cNvPr id="35" name="Freeform: Shape 34">
            <a:extLst>
              <a:ext uri="{FF2B5EF4-FFF2-40B4-BE49-F238E27FC236}">
                <a16:creationId xmlns:a16="http://schemas.microsoft.com/office/drawing/2014/main" id="{575806C2-AB07-4F56-936F-6EA1070F7F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9762" y="2646306"/>
            <a:ext cx="3197072" cy="3197072"/>
          </a:xfrm>
          <a:custGeom>
            <a:avLst/>
            <a:gdLst>
              <a:gd name="connsiteX0" fmla="*/ 3657600 w 7315200"/>
              <a:gd name="connsiteY0" fmla="*/ 411480 h 7315200"/>
              <a:gd name="connsiteX1" fmla="*/ 6903720 w 7315200"/>
              <a:gd name="connsiteY1" fmla="*/ 3657600 h 7315200"/>
              <a:gd name="connsiteX2" fmla="*/ 3657600 w 7315200"/>
              <a:gd name="connsiteY2" fmla="*/ 6903720 h 7315200"/>
              <a:gd name="connsiteX3" fmla="*/ 411480 w 7315200"/>
              <a:gd name="connsiteY3" fmla="*/ 3657600 h 7315200"/>
              <a:gd name="connsiteX4" fmla="*/ 3657600 w 7315200"/>
              <a:gd name="connsiteY4" fmla="*/ 411480 h 7315200"/>
              <a:gd name="connsiteX5" fmla="*/ 3657600 w 7315200"/>
              <a:gd name="connsiteY5" fmla="*/ 320040 h 7315200"/>
              <a:gd name="connsiteX6" fmla="*/ 320040 w 7315200"/>
              <a:gd name="connsiteY6" fmla="*/ 3657600 h 7315200"/>
              <a:gd name="connsiteX7" fmla="*/ 3657600 w 7315200"/>
              <a:gd name="connsiteY7" fmla="*/ 6995160 h 7315200"/>
              <a:gd name="connsiteX8" fmla="*/ 6995160 w 7315200"/>
              <a:gd name="connsiteY8" fmla="*/ 3657600 h 7315200"/>
              <a:gd name="connsiteX9" fmla="*/ 3657600 w 7315200"/>
              <a:gd name="connsiteY9" fmla="*/ 320040 h 7315200"/>
              <a:gd name="connsiteX10" fmla="*/ 3657600 w 7315200"/>
              <a:gd name="connsiteY10" fmla="*/ 0 h 7315200"/>
              <a:gd name="connsiteX11" fmla="*/ 7315200 w 7315200"/>
              <a:gd name="connsiteY11" fmla="*/ 3657600 h 7315200"/>
              <a:gd name="connsiteX12" fmla="*/ 3657600 w 7315200"/>
              <a:gd name="connsiteY12" fmla="*/ 7315200 h 7315200"/>
              <a:gd name="connsiteX13" fmla="*/ 0 w 7315200"/>
              <a:gd name="connsiteY13" fmla="*/ 3657600 h 7315200"/>
              <a:gd name="connsiteX14" fmla="*/ 3657600 w 7315200"/>
              <a:gd name="connsiteY14" fmla="*/ 0 h 73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15200" h="7315200">
                <a:moveTo>
                  <a:pt x="3657600" y="411480"/>
                </a:moveTo>
                <a:cubicBezTo>
                  <a:pt x="5450383" y="411480"/>
                  <a:pt x="6903720" y="1864817"/>
                  <a:pt x="6903720" y="3657600"/>
                </a:cubicBezTo>
                <a:cubicBezTo>
                  <a:pt x="6903720" y="5450383"/>
                  <a:pt x="5450383" y="6903720"/>
                  <a:pt x="3657600" y="6903720"/>
                </a:cubicBezTo>
                <a:cubicBezTo>
                  <a:pt x="1864817" y="6903720"/>
                  <a:pt x="411480" y="5450383"/>
                  <a:pt x="411480" y="3657600"/>
                </a:cubicBezTo>
                <a:cubicBezTo>
                  <a:pt x="411480" y="1864817"/>
                  <a:pt x="1864817" y="411480"/>
                  <a:pt x="3657600" y="411480"/>
                </a:cubicBezTo>
                <a:close/>
                <a:moveTo>
                  <a:pt x="3657600" y="320040"/>
                </a:moveTo>
                <a:cubicBezTo>
                  <a:pt x="1814317" y="320040"/>
                  <a:pt x="320040" y="1814317"/>
                  <a:pt x="320040" y="3657600"/>
                </a:cubicBezTo>
                <a:cubicBezTo>
                  <a:pt x="320040" y="5500883"/>
                  <a:pt x="1814317" y="6995160"/>
                  <a:pt x="3657600" y="6995160"/>
                </a:cubicBezTo>
                <a:cubicBezTo>
                  <a:pt x="5500883" y="6995160"/>
                  <a:pt x="6995160" y="5500883"/>
                  <a:pt x="6995160" y="3657600"/>
                </a:cubicBezTo>
                <a:cubicBezTo>
                  <a:pt x="6995160" y="1814317"/>
                  <a:pt x="5500883" y="320040"/>
                  <a:pt x="3657600" y="320040"/>
                </a:cubicBezTo>
                <a:close/>
                <a:moveTo>
                  <a:pt x="3657600" y="0"/>
                </a:moveTo>
                <a:cubicBezTo>
                  <a:pt x="5677637" y="0"/>
                  <a:pt x="7315200" y="1637563"/>
                  <a:pt x="7315200" y="3657600"/>
                </a:cubicBezTo>
                <a:cubicBezTo>
                  <a:pt x="7315200" y="5677637"/>
                  <a:pt x="5677637" y="7315200"/>
                  <a:pt x="3657600" y="7315200"/>
                </a:cubicBezTo>
                <a:cubicBezTo>
                  <a:pt x="1637563" y="7315200"/>
                  <a:pt x="0" y="5677637"/>
                  <a:pt x="0" y="3657600"/>
                </a:cubicBezTo>
                <a:cubicBezTo>
                  <a:pt x="0" y="1637563"/>
                  <a:pt x="1637563" y="0"/>
                  <a:pt x="3657600" y="0"/>
                </a:cubicBezTo>
                <a:close/>
              </a:path>
            </a:pathLst>
          </a:cu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grpSp>
        <p:nvGrpSpPr>
          <p:cNvPr id="37" name="Group 36">
            <a:extLst>
              <a:ext uri="{FF2B5EF4-FFF2-40B4-BE49-F238E27FC236}">
                <a16:creationId xmlns:a16="http://schemas.microsoft.com/office/drawing/2014/main" id="{C69923DF-00DF-45A6-86A0-5AD7FE498C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42428" y="6229681"/>
            <a:ext cx="457200" cy="457200"/>
            <a:chOff x="11361456" y="6195813"/>
            <a:chExt cx="548640" cy="548640"/>
          </a:xfrm>
        </p:grpSpPr>
        <p:sp>
          <p:nvSpPr>
            <p:cNvPr id="38" name="Oval 37">
              <a:extLst>
                <a:ext uri="{FF2B5EF4-FFF2-40B4-BE49-F238E27FC236}">
                  <a16:creationId xmlns:a16="http://schemas.microsoft.com/office/drawing/2014/main" id="{32CF2C9B-5727-4B1C-9BEF-9E7BB40FB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8">
                <a:duotone>
                  <a:schemeClr val="accent1">
                    <a:shade val="45000"/>
                    <a:satMod val="135000"/>
                  </a:schemeClr>
                  <a:prstClr val="white"/>
                </a:duotone>
                <a:extLst>
                  <a:ext uri="{BEBA8EAE-BF5A-486C-A8C5-ECC9F3942E4B}">
                    <a14:imgProps xmlns:a14="http://schemas.microsoft.com/office/drawing/2010/main">
                      <a14:imgLayer r:embed="rId9">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39" name="Oval 38">
              <a:extLst>
                <a:ext uri="{FF2B5EF4-FFF2-40B4-BE49-F238E27FC236}">
                  <a16:creationId xmlns:a16="http://schemas.microsoft.com/office/drawing/2014/main" id="{7E8D297F-5AA5-452D-BA3A-F410FA845E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pic>
        <p:nvPicPr>
          <p:cNvPr id="20" name="Picture 19" descr="A picture containing indoor, dark, light&#10;&#10;Description automatically generated">
            <a:extLst>
              <a:ext uri="{FF2B5EF4-FFF2-40B4-BE49-F238E27FC236}">
                <a16:creationId xmlns:a16="http://schemas.microsoft.com/office/drawing/2014/main" id="{6CBC73BE-D586-4384-81CE-43CC33B53D2D}"/>
              </a:ext>
            </a:extLst>
          </p:cNvPr>
          <p:cNvPicPr>
            <a:picLocks noChangeAspect="1"/>
          </p:cNvPicPr>
          <p:nvPr/>
        </p:nvPicPr>
        <p:blipFill rotWithShape="1">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l="14947" r="12096" b="-1"/>
          <a:stretch/>
        </p:blipFill>
        <p:spPr>
          <a:xfrm>
            <a:off x="8775850" y="3931477"/>
            <a:ext cx="3416150" cy="2926525"/>
          </a:xfrm>
          <a:custGeom>
            <a:avLst/>
            <a:gdLst/>
            <a:ahLst/>
            <a:cxnLst/>
            <a:rect l="l" t="t" r="r" b="b"/>
            <a:pathLst>
              <a:path w="3416150" h="2926525">
                <a:moveTo>
                  <a:pt x="2001856" y="225209"/>
                </a:moveTo>
                <a:cubicBezTo>
                  <a:pt x="2553790" y="225209"/>
                  <a:pt x="3046941" y="476889"/>
                  <a:pt x="3372804" y="871744"/>
                </a:cubicBezTo>
                <a:lnTo>
                  <a:pt x="3416150" y="929710"/>
                </a:lnTo>
                <a:lnTo>
                  <a:pt x="3416150" y="2926525"/>
                </a:lnTo>
                <a:lnTo>
                  <a:pt x="486913" y="2926525"/>
                </a:lnTo>
                <a:lnTo>
                  <a:pt x="439641" y="2848713"/>
                </a:lnTo>
                <a:cubicBezTo>
                  <a:pt x="302888" y="2596974"/>
                  <a:pt x="225209" y="2308487"/>
                  <a:pt x="225209" y="2001857"/>
                </a:cubicBezTo>
                <a:cubicBezTo>
                  <a:pt x="225209" y="1020641"/>
                  <a:pt x="1020641" y="225209"/>
                  <a:pt x="2001856" y="225209"/>
                </a:cubicBezTo>
                <a:close/>
                <a:moveTo>
                  <a:pt x="2001856" y="0"/>
                </a:moveTo>
                <a:cubicBezTo>
                  <a:pt x="2485554" y="0"/>
                  <a:pt x="2929185" y="171550"/>
                  <a:pt x="3275223" y="457127"/>
                </a:cubicBezTo>
                <a:lnTo>
                  <a:pt x="3416150" y="585210"/>
                </a:lnTo>
                <a:lnTo>
                  <a:pt x="3416150" y="846232"/>
                </a:lnTo>
                <a:lnTo>
                  <a:pt x="3411422" y="839910"/>
                </a:lnTo>
                <a:cubicBezTo>
                  <a:pt x="3076380" y="433932"/>
                  <a:pt x="2569338" y="175163"/>
                  <a:pt x="2001856" y="175163"/>
                </a:cubicBezTo>
                <a:cubicBezTo>
                  <a:pt x="993002" y="175163"/>
                  <a:pt x="175162" y="993002"/>
                  <a:pt x="175162" y="2001857"/>
                </a:cubicBezTo>
                <a:cubicBezTo>
                  <a:pt x="175162" y="2317124"/>
                  <a:pt x="255029" y="2613738"/>
                  <a:pt x="395634" y="2872568"/>
                </a:cubicBezTo>
                <a:lnTo>
                  <a:pt x="428414" y="2926525"/>
                </a:lnTo>
                <a:lnTo>
                  <a:pt x="227385" y="2926525"/>
                </a:lnTo>
                <a:lnTo>
                  <a:pt x="157316" y="2781070"/>
                </a:lnTo>
                <a:cubicBezTo>
                  <a:pt x="56016" y="2541571"/>
                  <a:pt x="0" y="2278256"/>
                  <a:pt x="0" y="2001857"/>
                </a:cubicBezTo>
                <a:cubicBezTo>
                  <a:pt x="0" y="896262"/>
                  <a:pt x="896262" y="0"/>
                  <a:pt x="2001856" y="0"/>
                </a:cubicBezTo>
                <a:close/>
              </a:path>
            </a:pathLst>
          </a:custGeom>
        </p:spPr>
      </p:pic>
      <p:sp>
        <p:nvSpPr>
          <p:cNvPr id="41" name="Freeform: Shape 40">
            <a:extLst>
              <a:ext uri="{FF2B5EF4-FFF2-40B4-BE49-F238E27FC236}">
                <a16:creationId xmlns:a16="http://schemas.microsoft.com/office/drawing/2014/main" id="{D55F217F-C24D-4846-B638-491EF6D27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5850" y="3931475"/>
            <a:ext cx="3416150" cy="2926525"/>
          </a:xfrm>
          <a:custGeom>
            <a:avLst/>
            <a:gdLst>
              <a:gd name="connsiteX0" fmla="*/ 2001856 w 3416150"/>
              <a:gd name="connsiteY0" fmla="*/ 225209 h 2926525"/>
              <a:gd name="connsiteX1" fmla="*/ 3372804 w 3416150"/>
              <a:gd name="connsiteY1" fmla="*/ 871744 h 2926525"/>
              <a:gd name="connsiteX2" fmla="*/ 3416150 w 3416150"/>
              <a:gd name="connsiteY2" fmla="*/ 929710 h 2926525"/>
              <a:gd name="connsiteX3" fmla="*/ 3416150 w 3416150"/>
              <a:gd name="connsiteY3" fmla="*/ 2926525 h 2926525"/>
              <a:gd name="connsiteX4" fmla="*/ 486913 w 3416150"/>
              <a:gd name="connsiteY4" fmla="*/ 2926525 h 2926525"/>
              <a:gd name="connsiteX5" fmla="*/ 439641 w 3416150"/>
              <a:gd name="connsiteY5" fmla="*/ 2848713 h 2926525"/>
              <a:gd name="connsiteX6" fmla="*/ 225209 w 3416150"/>
              <a:gd name="connsiteY6" fmla="*/ 2001857 h 2926525"/>
              <a:gd name="connsiteX7" fmla="*/ 2001856 w 3416150"/>
              <a:gd name="connsiteY7" fmla="*/ 225209 h 2926525"/>
              <a:gd name="connsiteX8" fmla="*/ 2001856 w 3416150"/>
              <a:gd name="connsiteY8" fmla="*/ 0 h 2926525"/>
              <a:gd name="connsiteX9" fmla="*/ 3275223 w 3416150"/>
              <a:gd name="connsiteY9" fmla="*/ 457127 h 2926525"/>
              <a:gd name="connsiteX10" fmla="*/ 3416150 w 3416150"/>
              <a:gd name="connsiteY10" fmla="*/ 585210 h 2926525"/>
              <a:gd name="connsiteX11" fmla="*/ 3416150 w 3416150"/>
              <a:gd name="connsiteY11" fmla="*/ 846232 h 2926525"/>
              <a:gd name="connsiteX12" fmla="*/ 3411422 w 3416150"/>
              <a:gd name="connsiteY12" fmla="*/ 839910 h 2926525"/>
              <a:gd name="connsiteX13" fmla="*/ 2001856 w 3416150"/>
              <a:gd name="connsiteY13" fmla="*/ 175163 h 2926525"/>
              <a:gd name="connsiteX14" fmla="*/ 175162 w 3416150"/>
              <a:gd name="connsiteY14" fmla="*/ 2001857 h 2926525"/>
              <a:gd name="connsiteX15" fmla="*/ 395634 w 3416150"/>
              <a:gd name="connsiteY15" fmla="*/ 2872568 h 2926525"/>
              <a:gd name="connsiteX16" fmla="*/ 428414 w 3416150"/>
              <a:gd name="connsiteY16" fmla="*/ 2926525 h 2926525"/>
              <a:gd name="connsiteX17" fmla="*/ 227385 w 3416150"/>
              <a:gd name="connsiteY17" fmla="*/ 2926525 h 2926525"/>
              <a:gd name="connsiteX18" fmla="*/ 157316 w 3416150"/>
              <a:gd name="connsiteY18" fmla="*/ 2781070 h 2926525"/>
              <a:gd name="connsiteX19" fmla="*/ 0 w 3416150"/>
              <a:gd name="connsiteY19" fmla="*/ 2001857 h 2926525"/>
              <a:gd name="connsiteX20" fmla="*/ 2001856 w 3416150"/>
              <a:gd name="connsiteY20" fmla="*/ 0 h 292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6150" h="2926525">
                <a:moveTo>
                  <a:pt x="2001856" y="225209"/>
                </a:moveTo>
                <a:cubicBezTo>
                  <a:pt x="2553790" y="225209"/>
                  <a:pt x="3046941" y="476889"/>
                  <a:pt x="3372804" y="871744"/>
                </a:cubicBezTo>
                <a:lnTo>
                  <a:pt x="3416150" y="929710"/>
                </a:lnTo>
                <a:lnTo>
                  <a:pt x="3416150" y="2926525"/>
                </a:lnTo>
                <a:lnTo>
                  <a:pt x="486913" y="2926525"/>
                </a:lnTo>
                <a:lnTo>
                  <a:pt x="439641" y="2848713"/>
                </a:lnTo>
                <a:cubicBezTo>
                  <a:pt x="302888" y="2596974"/>
                  <a:pt x="225209" y="2308487"/>
                  <a:pt x="225209" y="2001857"/>
                </a:cubicBezTo>
                <a:cubicBezTo>
                  <a:pt x="225209" y="1020641"/>
                  <a:pt x="1020641" y="225209"/>
                  <a:pt x="2001856" y="225209"/>
                </a:cubicBezTo>
                <a:close/>
                <a:moveTo>
                  <a:pt x="2001856" y="0"/>
                </a:moveTo>
                <a:cubicBezTo>
                  <a:pt x="2485554" y="0"/>
                  <a:pt x="2929185" y="171550"/>
                  <a:pt x="3275223" y="457127"/>
                </a:cubicBezTo>
                <a:lnTo>
                  <a:pt x="3416150" y="585210"/>
                </a:lnTo>
                <a:lnTo>
                  <a:pt x="3416150" y="846232"/>
                </a:lnTo>
                <a:lnTo>
                  <a:pt x="3411422" y="839910"/>
                </a:lnTo>
                <a:cubicBezTo>
                  <a:pt x="3076380" y="433932"/>
                  <a:pt x="2569338" y="175163"/>
                  <a:pt x="2001856" y="175163"/>
                </a:cubicBezTo>
                <a:cubicBezTo>
                  <a:pt x="993002" y="175163"/>
                  <a:pt x="175162" y="993002"/>
                  <a:pt x="175162" y="2001857"/>
                </a:cubicBezTo>
                <a:cubicBezTo>
                  <a:pt x="175162" y="2317124"/>
                  <a:pt x="255029" y="2613738"/>
                  <a:pt x="395634" y="2872568"/>
                </a:cubicBezTo>
                <a:lnTo>
                  <a:pt x="428414" y="2926525"/>
                </a:lnTo>
                <a:lnTo>
                  <a:pt x="227385" y="2926525"/>
                </a:lnTo>
                <a:lnTo>
                  <a:pt x="157316" y="2781070"/>
                </a:lnTo>
                <a:cubicBezTo>
                  <a:pt x="56016" y="2541571"/>
                  <a:pt x="0" y="2278256"/>
                  <a:pt x="0" y="2001857"/>
                </a:cubicBezTo>
                <a:cubicBezTo>
                  <a:pt x="0" y="896262"/>
                  <a:pt x="896262" y="0"/>
                  <a:pt x="2001856" y="0"/>
                </a:cubicBezTo>
                <a:close/>
              </a:path>
            </a:pathLst>
          </a:cu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Tree>
    <p:extLst>
      <p:ext uri="{BB962C8B-B14F-4D97-AF65-F5344CB8AC3E}">
        <p14:creationId xmlns:p14="http://schemas.microsoft.com/office/powerpoint/2010/main" val="15837510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dirty="0">
              <a:solidFill>
                <a:prstClr val="white"/>
              </a:solidFill>
              <a:latin typeface="Rockwell Extra Bold" pitchFamily="18" charset="0"/>
            </a:endParaRPr>
          </a:p>
        </p:txBody>
      </p:sp>
      <p:sp>
        <p:nvSpPr>
          <p:cNvPr id="2" name="Title 1">
            <a:extLst>
              <a:ext uri="{FF2B5EF4-FFF2-40B4-BE49-F238E27FC236}">
                <a16:creationId xmlns:a16="http://schemas.microsoft.com/office/drawing/2014/main" id="{F8AC0124-D5FD-47AC-9647-41A067D281F5}"/>
              </a:ext>
            </a:extLst>
          </p:cNvPr>
          <p:cNvSpPr>
            <a:spLocks noGrp="1"/>
          </p:cNvSpPr>
          <p:nvPr>
            <p:ph type="title"/>
          </p:nvPr>
        </p:nvSpPr>
        <p:spPr>
          <a:xfrm>
            <a:off x="643468" y="643466"/>
            <a:ext cx="3686312" cy="5528734"/>
          </a:xfrm>
        </p:spPr>
        <p:txBody>
          <a:bodyPr>
            <a:normAutofit/>
          </a:bodyPr>
          <a:lstStyle/>
          <a:p>
            <a:pPr algn="r"/>
            <a:r>
              <a:rPr lang="en-US" sz="4800" dirty="0">
                <a:solidFill>
                  <a:srgbClr val="FFFFFF"/>
                </a:solidFill>
              </a:rPr>
              <a:t>Advanced work &amp; what is needed</a:t>
            </a:r>
          </a:p>
        </p:txBody>
      </p:sp>
      <p:sp>
        <p:nvSpPr>
          <p:cNvPr id="3" name="Content Placeholder 2">
            <a:extLst>
              <a:ext uri="{FF2B5EF4-FFF2-40B4-BE49-F238E27FC236}">
                <a16:creationId xmlns:a16="http://schemas.microsoft.com/office/drawing/2014/main" id="{D58EA507-4D09-40BA-A7D5-A348DD571074}"/>
              </a:ext>
            </a:extLst>
          </p:cNvPr>
          <p:cNvSpPr>
            <a:spLocks noGrp="1"/>
          </p:cNvSpPr>
          <p:nvPr>
            <p:ph idx="1"/>
          </p:nvPr>
        </p:nvSpPr>
        <p:spPr>
          <a:xfrm>
            <a:off x="5053780" y="599768"/>
            <a:ext cx="6074467" cy="5572432"/>
          </a:xfrm>
        </p:spPr>
        <p:txBody>
          <a:bodyPr anchor="ctr">
            <a:normAutofit/>
          </a:bodyPr>
          <a:lstStyle/>
          <a:p>
            <a:pPr marL="182880" marR="0" lvl="0" indent="-182880" defTabSz="914400" rtl="0" eaLnBrk="1" fontAlgn="auto" latinLnBrk="0" hangingPunct="1">
              <a:spcBef>
                <a:spcPts val="1200"/>
              </a:spcBef>
              <a:spcAft>
                <a:spcPts val="0"/>
              </a:spcAft>
              <a:buClr>
                <a:srgbClr val="D34817">
                  <a:lumMod val="75000"/>
                </a:srgbClr>
              </a:buClr>
              <a:buSzPct val="85000"/>
              <a:buFont typeface="Wingdings" pitchFamily="2" charset="2"/>
              <a:buChar char="§"/>
              <a:tabLst/>
              <a:defRPr/>
            </a:pPr>
            <a:r>
              <a:rPr kumimoji="0" lang="en-US" sz="1700" b="0" i="0" u="none" strike="noStrike" kern="1200" cap="none" spc="0" normalizeH="0" baseline="0" noProof="0" dirty="0">
                <a:ln>
                  <a:noFill/>
                </a:ln>
                <a:effectLst/>
                <a:uLnTx/>
                <a:uFillTx/>
                <a:latin typeface="Rockwell" panose="02060603020205020403"/>
                <a:ea typeface="+mn-ea"/>
                <a:cs typeface="+mn-cs"/>
              </a:rPr>
              <a:t>It can take a year or more to perform all utility work in advance of highway construction.</a:t>
            </a:r>
          </a:p>
          <a:p>
            <a:pPr lvl="1">
              <a:spcBef>
                <a:spcPts val="1200"/>
              </a:spcBef>
              <a:spcAft>
                <a:spcPts val="0"/>
              </a:spcAft>
              <a:buClr>
                <a:srgbClr val="D34817">
                  <a:lumMod val="75000"/>
                </a:srgbClr>
              </a:buClr>
              <a:defRPr/>
            </a:pPr>
            <a:r>
              <a:rPr lang="en-US" sz="1700" dirty="0">
                <a:latin typeface="Rockwell" panose="02060603020205020403"/>
              </a:rPr>
              <a:t>Remember utilities cannot usually work at the same time. There is a hierarchy to most work.</a:t>
            </a:r>
            <a:endParaRPr kumimoji="0" lang="en-US" sz="1700" b="0" i="0" u="none" strike="noStrike" kern="1200" cap="none" spc="0" normalizeH="0" baseline="0" noProof="0" dirty="0">
              <a:ln>
                <a:noFill/>
              </a:ln>
              <a:effectLst/>
              <a:uLnTx/>
              <a:uFillTx/>
              <a:latin typeface="Rockwell" panose="02060603020205020403"/>
              <a:ea typeface="+mn-ea"/>
              <a:cs typeface="+mn-cs"/>
            </a:endParaRPr>
          </a:p>
          <a:p>
            <a:r>
              <a:rPr lang="en-US" sz="1700" dirty="0"/>
              <a:t>Needs to be decided as early in the design/coordination process as possible.</a:t>
            </a:r>
          </a:p>
          <a:p>
            <a:r>
              <a:rPr lang="en-US" sz="1700" dirty="0"/>
              <a:t>Things needed in order to perform advanced work:</a:t>
            </a:r>
          </a:p>
          <a:p>
            <a:pPr lvl="1"/>
            <a:r>
              <a:rPr lang="en-US" sz="1700" dirty="0"/>
              <a:t>Authorization to work on property (ROW settled, Right of Entry, etc.)</a:t>
            </a:r>
          </a:p>
          <a:p>
            <a:pPr lvl="1"/>
            <a:r>
              <a:rPr lang="en-US" sz="1700" dirty="0"/>
              <a:t>Vegetation Removal</a:t>
            </a:r>
          </a:p>
          <a:p>
            <a:pPr lvl="1"/>
            <a:r>
              <a:rPr lang="en-US" sz="1700" dirty="0"/>
              <a:t>Demolition/Relocation (crops, fences, buildings, billboards, lighting, signal spans, septics, etc.)</a:t>
            </a:r>
          </a:p>
          <a:p>
            <a:pPr lvl="1"/>
            <a:r>
              <a:rPr lang="en-US" sz="1700" dirty="0"/>
              <a:t>Cuts/Fills</a:t>
            </a:r>
          </a:p>
          <a:p>
            <a:pPr lvl="1"/>
            <a:r>
              <a:rPr lang="en-US" sz="1700" dirty="0"/>
              <a:t>Stakeout</a:t>
            </a:r>
          </a:p>
          <a:p>
            <a:r>
              <a:rPr lang="en-US" sz="1700" dirty="0"/>
              <a:t>DelDOT may need to establish a contract or letter bid work prior to.</a:t>
            </a:r>
          </a:p>
          <a:p>
            <a:r>
              <a:rPr lang="en-US" sz="1700" dirty="0"/>
              <a:t>Does the project schedule account for this??</a:t>
            </a:r>
          </a:p>
          <a:p>
            <a:endParaRPr lang="en-US" sz="1700" dirty="0"/>
          </a:p>
        </p:txBody>
      </p:sp>
      <p:sp>
        <p:nvSpPr>
          <p:cNvPr id="12" name="Oval 11">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689307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2" name="Group 61">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63" name="Oval 62">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64" name="Oval 63">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66" name="Rectangle 65">
            <a:extLst>
              <a:ext uri="{FF2B5EF4-FFF2-40B4-BE49-F238E27FC236}">
                <a16:creationId xmlns:a16="http://schemas.microsoft.com/office/drawing/2014/main" id="{FF0965A7-524A-44F1-B044-48411EA4FD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68" name="Rectangle 67">
            <a:extLst>
              <a:ext uri="{FF2B5EF4-FFF2-40B4-BE49-F238E27FC236}">
                <a16:creationId xmlns:a16="http://schemas.microsoft.com/office/drawing/2014/main" id="{58EE5433-7B78-4432-965F-8790C3F42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53241"/>
            <a:ext cx="109087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8F7AAA96-ECD9-48EA-B942-1172BB519B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1" y="822325"/>
            <a:ext cx="5149596" cy="4846228"/>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42A8EA6-E996-49DB-B953-221AC131B446}"/>
              </a:ext>
            </a:extLst>
          </p:cNvPr>
          <p:cNvSpPr>
            <a:spLocks noGrp="1"/>
          </p:cNvSpPr>
          <p:nvPr>
            <p:ph type="title"/>
          </p:nvPr>
        </p:nvSpPr>
        <p:spPr>
          <a:xfrm>
            <a:off x="6713220" y="1054100"/>
            <a:ext cx="4615180" cy="3736099"/>
          </a:xfrm>
        </p:spPr>
        <p:txBody>
          <a:bodyPr vert="horz" lIns="91440" tIns="45720" rIns="91440" bIns="45720" rtlCol="0" anchor="ctr">
            <a:normAutofit/>
          </a:bodyPr>
          <a:lstStyle/>
          <a:p>
            <a:pPr>
              <a:lnSpc>
                <a:spcPct val="80000"/>
              </a:lnSpc>
            </a:pPr>
            <a:r>
              <a:rPr lang="en-US" sz="7400" b="1" dirty="0">
                <a:solidFill>
                  <a:srgbClr val="A50021"/>
                </a:solidFill>
              </a:rPr>
              <a:t>Question</a:t>
            </a:r>
          </a:p>
        </p:txBody>
      </p:sp>
      <p:sp>
        <p:nvSpPr>
          <p:cNvPr id="72" name="Rectangle 71">
            <a:extLst>
              <a:ext uri="{FF2B5EF4-FFF2-40B4-BE49-F238E27FC236}">
                <a16:creationId xmlns:a16="http://schemas.microsoft.com/office/drawing/2014/main" id="{248BD5A8-902E-46F3-9C9F-F939987C5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5756954"/>
            <a:ext cx="109087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4" name="Group 73">
            <a:extLst>
              <a:ext uri="{FF2B5EF4-FFF2-40B4-BE49-F238E27FC236}">
                <a16:creationId xmlns:a16="http://schemas.microsoft.com/office/drawing/2014/main" id="{3800B863-FA71-4FFB-9F30-56E95B0D3DF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85338" y="4460675"/>
            <a:chExt cx="1080904" cy="1080902"/>
          </a:xfrm>
        </p:grpSpPr>
        <p:sp>
          <p:nvSpPr>
            <p:cNvPr id="75" name="Oval 74">
              <a:extLst>
                <a:ext uri="{FF2B5EF4-FFF2-40B4-BE49-F238E27FC236}">
                  <a16:creationId xmlns:a16="http://schemas.microsoft.com/office/drawing/2014/main" id="{F974AC77-F93C-4C47-8BA3-991BBA2EF1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76" name="Oval 75">
              <a:extLst>
                <a:ext uri="{FF2B5EF4-FFF2-40B4-BE49-F238E27FC236}">
                  <a16:creationId xmlns:a16="http://schemas.microsoft.com/office/drawing/2014/main" id="{B170C1A4-4B9C-47A6-981D-0D71C56856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22" name="Picture 2">
            <a:extLst>
              <a:ext uri="{FF2B5EF4-FFF2-40B4-BE49-F238E27FC236}">
                <a16:creationId xmlns:a16="http://schemas.microsoft.com/office/drawing/2014/main" id="{A03EE98A-2EBC-4FD4-BB1A-30F13097C8E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062" r="1482" b="-3"/>
          <a:stretch/>
        </p:blipFill>
        <p:spPr bwMode="auto">
          <a:xfrm>
            <a:off x="633999" y="1148580"/>
            <a:ext cx="5462001" cy="4193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8177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B97A7E-CE70-4604-AC6C-393916B67415}"/>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17743224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3" name="Oval 12">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5" name="Oval 14">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Title 3">
            <a:extLst>
              <a:ext uri="{FF2B5EF4-FFF2-40B4-BE49-F238E27FC236}">
                <a16:creationId xmlns:a16="http://schemas.microsoft.com/office/drawing/2014/main" id="{E2A0087B-AD98-4104-A643-26187D05E0A4}"/>
              </a:ext>
            </a:extLst>
          </p:cNvPr>
          <p:cNvSpPr>
            <a:spLocks noGrp="1"/>
          </p:cNvSpPr>
          <p:nvPr>
            <p:ph type="title"/>
          </p:nvPr>
        </p:nvSpPr>
        <p:spPr>
          <a:xfrm>
            <a:off x="1490145" y="2376862"/>
            <a:ext cx="2640646" cy="2104273"/>
          </a:xfrm>
          <a:noFill/>
        </p:spPr>
        <p:txBody>
          <a:bodyPr>
            <a:normAutofit/>
          </a:bodyPr>
          <a:lstStyle/>
          <a:p>
            <a:pPr algn="ctr"/>
            <a:r>
              <a:rPr lang="en-US" sz="3000" dirty="0">
                <a:solidFill>
                  <a:srgbClr val="FFFFFF"/>
                </a:solidFill>
              </a:rPr>
              <a:t>Utility Inspection Team a Must!</a:t>
            </a:r>
          </a:p>
        </p:txBody>
      </p:sp>
      <p:sp>
        <p:nvSpPr>
          <p:cNvPr id="17" name="Rectangle 16">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7" name="Content Placeholder 4">
            <a:extLst>
              <a:ext uri="{FF2B5EF4-FFF2-40B4-BE49-F238E27FC236}">
                <a16:creationId xmlns:a16="http://schemas.microsoft.com/office/drawing/2014/main" id="{0D90F7AD-D1E8-4788-AD80-1C488F83EC9E}"/>
              </a:ext>
            </a:extLst>
          </p:cNvPr>
          <p:cNvGraphicFramePr>
            <a:graphicFrameLocks noGrp="1"/>
          </p:cNvGraphicFramePr>
          <p:nvPr>
            <p:ph idx="1"/>
            <p:extLst>
              <p:ext uri="{D42A27DB-BD31-4B8C-83A1-F6EECF244321}">
                <p14:modId xmlns:p14="http://schemas.microsoft.com/office/powerpoint/2010/main" val="289076079"/>
              </p:ext>
            </p:extLst>
          </p:nvPr>
        </p:nvGraphicFramePr>
        <p:xfrm>
          <a:off x="6081713" y="725488"/>
          <a:ext cx="5141912" cy="54070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7836888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83F6662-D369-4E48-937B-7665BD7C42AF}"/>
              </a:ext>
            </a:extLst>
          </p:cNvPr>
          <p:cNvSpPr>
            <a:spLocks noGrp="1"/>
          </p:cNvSpPr>
          <p:nvPr>
            <p:ph type="title"/>
          </p:nvPr>
        </p:nvSpPr>
        <p:spPr>
          <a:xfrm>
            <a:off x="1069848" y="484632"/>
            <a:ext cx="10058400" cy="1609344"/>
          </a:xfrm>
        </p:spPr>
        <p:txBody>
          <a:bodyPr>
            <a:normAutofit/>
          </a:bodyPr>
          <a:lstStyle/>
          <a:p>
            <a:r>
              <a:rPr lang="en-US" sz="5600" dirty="0"/>
              <a:t>Benefits for the utility companies</a:t>
            </a:r>
          </a:p>
        </p:txBody>
      </p:sp>
      <p:sp>
        <p:nvSpPr>
          <p:cNvPr id="14" name="Rectangle 13">
            <a:extLst>
              <a:ext uri="{FF2B5EF4-FFF2-40B4-BE49-F238E27FC236}">
                <a16:creationId xmlns:a16="http://schemas.microsoft.com/office/drawing/2014/main" id="{3FD711E9-7F79-40A9-8D9E-4AE293C15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0" name="Content Placeholder 7">
            <a:extLst>
              <a:ext uri="{FF2B5EF4-FFF2-40B4-BE49-F238E27FC236}">
                <a16:creationId xmlns:a16="http://schemas.microsoft.com/office/drawing/2014/main" id="{B6C3A92E-BB62-4BE4-A9AD-881B9342769E}"/>
              </a:ext>
            </a:extLst>
          </p:cNvPr>
          <p:cNvGraphicFramePr>
            <a:graphicFrameLocks noGrp="1"/>
          </p:cNvGraphicFramePr>
          <p:nvPr>
            <p:ph idx="1"/>
            <p:extLst>
              <p:ext uri="{D42A27DB-BD31-4B8C-83A1-F6EECF244321}">
                <p14:modId xmlns:p14="http://schemas.microsoft.com/office/powerpoint/2010/main" val="2637733833"/>
              </p:ext>
            </p:extLst>
          </p:nvPr>
        </p:nvGraphicFramePr>
        <p:xfrm>
          <a:off x="1081667" y="2163337"/>
          <a:ext cx="10046707" cy="43020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89038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DAF1A1E-2594-4026-B755-38FA68DFB7A6}"/>
              </a:ext>
            </a:extLst>
          </p:cNvPr>
          <p:cNvPicPr>
            <a:picLocks noChangeAspect="1"/>
          </p:cNvPicPr>
          <p:nvPr/>
        </p:nvPicPr>
        <p:blipFill rotWithShape="1">
          <a:blip r:embed="rId2"/>
          <a:srcRect l="9068" r="1598" b="-1"/>
          <a:stretch/>
        </p:blipFill>
        <p:spPr>
          <a:xfrm>
            <a:off x="-1" y="10"/>
            <a:ext cx="12191999" cy="6857990"/>
          </a:xfrm>
          <a:prstGeom prst="rect">
            <a:avLst/>
          </a:prstGeom>
        </p:spPr>
      </p:pic>
      <p:sp>
        <p:nvSpPr>
          <p:cNvPr id="43" name="Rectangle 42">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837459"/>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5" name="Rectangle 44">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981573"/>
            <a:ext cx="10222992" cy="2078335"/>
          </a:xfrm>
          <a:prstGeom prst="rect">
            <a:avLst/>
          </a:prstGeom>
          <a:blipFill dpi="0" rotWithShape="1">
            <a:blip r:embed="rId3">
              <a:alphaModFix amt="9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0F33E8D-6182-4863-ADE9-9E67A559AEE2}"/>
              </a:ext>
            </a:extLst>
          </p:cNvPr>
          <p:cNvSpPr>
            <a:spLocks noGrp="1"/>
          </p:cNvSpPr>
          <p:nvPr>
            <p:ph type="title"/>
          </p:nvPr>
        </p:nvSpPr>
        <p:spPr>
          <a:xfrm>
            <a:off x="1285456" y="4162031"/>
            <a:ext cx="4543683" cy="1767141"/>
          </a:xfrm>
        </p:spPr>
        <p:txBody>
          <a:bodyPr>
            <a:normAutofit/>
          </a:bodyPr>
          <a:lstStyle/>
          <a:p>
            <a:pPr algn="r"/>
            <a:r>
              <a:rPr lang="en-US" b="1" dirty="0"/>
              <a:t>Question</a:t>
            </a:r>
          </a:p>
        </p:txBody>
      </p:sp>
      <p:sp>
        <p:nvSpPr>
          <p:cNvPr id="47" name="Rectangle 46">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128670"/>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9" name="Oval 48">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51" name="Oval 50">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5931904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9EAF90-F174-4128-82B5-7082155C2BCB}"/>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6624775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5AE7529-C992-4EC3-A6BA-68C06E7B08E4}"/>
              </a:ext>
            </a:extLst>
          </p:cNvPr>
          <p:cNvSpPr>
            <a:spLocks noGrp="1"/>
          </p:cNvSpPr>
          <p:nvPr>
            <p:ph type="title"/>
          </p:nvPr>
        </p:nvSpPr>
        <p:spPr>
          <a:xfrm>
            <a:off x="6102415" y="484632"/>
            <a:ext cx="5449067" cy="1971964"/>
          </a:xfrm>
        </p:spPr>
        <p:txBody>
          <a:bodyPr>
            <a:normAutofit/>
          </a:bodyPr>
          <a:lstStyle/>
          <a:p>
            <a:r>
              <a:rPr lang="en-US" sz="4800" b="1" dirty="0">
                <a:solidFill>
                  <a:srgbClr val="A50021"/>
                </a:solidFill>
                <a:latin typeface="+mn-lt"/>
              </a:rPr>
              <a:t>Construction</a:t>
            </a:r>
          </a:p>
        </p:txBody>
      </p:sp>
      <p:sp>
        <p:nvSpPr>
          <p:cNvPr id="21" name="Freeform: Shape 11">
            <a:extLst>
              <a:ext uri="{FF2B5EF4-FFF2-40B4-BE49-F238E27FC236}">
                <a16:creationId xmlns:a16="http://schemas.microsoft.com/office/drawing/2014/main" id="{E5821A2D-F010-4C2B-8819-23281D9C77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2" name="Graphic 6" descr="Construction Worker">
            <a:extLst>
              <a:ext uri="{FF2B5EF4-FFF2-40B4-BE49-F238E27FC236}">
                <a16:creationId xmlns:a16="http://schemas.microsoft.com/office/drawing/2014/main" id="{6410195B-F44B-4622-A646-B631CB622A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3396" y="1687625"/>
            <a:ext cx="3573675" cy="3573675"/>
          </a:xfrm>
          <a:prstGeom prst="rect">
            <a:avLst/>
          </a:prstGeom>
        </p:spPr>
      </p:pic>
      <p:sp>
        <p:nvSpPr>
          <p:cNvPr id="23" name="Content Placeholder 2">
            <a:extLst>
              <a:ext uri="{FF2B5EF4-FFF2-40B4-BE49-F238E27FC236}">
                <a16:creationId xmlns:a16="http://schemas.microsoft.com/office/drawing/2014/main" id="{051894BD-0942-4F06-AA8E-0B28FEAA6488}"/>
              </a:ext>
            </a:extLst>
          </p:cNvPr>
          <p:cNvSpPr>
            <a:spLocks noGrp="1"/>
          </p:cNvSpPr>
          <p:nvPr>
            <p:ph idx="1"/>
          </p:nvPr>
        </p:nvSpPr>
        <p:spPr>
          <a:xfrm>
            <a:off x="6386286" y="2456596"/>
            <a:ext cx="4741962" cy="3715603"/>
          </a:xfrm>
        </p:spPr>
        <p:txBody>
          <a:bodyPr>
            <a:normAutofit/>
          </a:bodyPr>
          <a:lstStyle/>
          <a:p>
            <a:r>
              <a:rPr lang="en-US" dirty="0"/>
              <a:t>The project has been awarded.</a:t>
            </a:r>
          </a:p>
          <a:p>
            <a:r>
              <a:rPr lang="en-US" dirty="0"/>
              <a:t>Contractor is on board</a:t>
            </a:r>
          </a:p>
          <a:p>
            <a:r>
              <a:rPr lang="en-US" dirty="0"/>
              <a:t>All submittals have been received.</a:t>
            </a:r>
          </a:p>
          <a:p>
            <a:r>
              <a:rPr lang="en-US" dirty="0"/>
              <a:t>Proposed design, phasing, and durations have been submitted.</a:t>
            </a:r>
          </a:p>
        </p:txBody>
      </p:sp>
      <p:grpSp>
        <p:nvGrpSpPr>
          <p:cNvPr id="24" name="Group 13">
            <a:extLst>
              <a:ext uri="{FF2B5EF4-FFF2-40B4-BE49-F238E27FC236}">
                <a16:creationId xmlns:a16="http://schemas.microsoft.com/office/drawing/2014/main" id="{D68B9961-F007-40D1-AF51-61B6DE5106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id="{E9FDF494-C7FB-47DF-BD39-1F65FA5508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6" name="Oval 15">
              <a:extLst>
                <a:ext uri="{FF2B5EF4-FFF2-40B4-BE49-F238E27FC236}">
                  <a16:creationId xmlns:a16="http://schemas.microsoft.com/office/drawing/2014/main" id="{3A822E1C-4C1A-4BEE-B19C-0FFB2D57B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Tree>
    <p:extLst>
      <p:ext uri="{BB962C8B-B14F-4D97-AF65-F5344CB8AC3E}">
        <p14:creationId xmlns:p14="http://schemas.microsoft.com/office/powerpoint/2010/main" val="1569921943"/>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362E11DD-B54B-4751-9C17-39DAF9EF4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06D345B-D8DC-43B3-A531-045035AC25AA}"/>
              </a:ext>
            </a:extLst>
          </p:cNvPr>
          <p:cNvSpPr>
            <a:spLocks noGrp="1"/>
          </p:cNvSpPr>
          <p:nvPr>
            <p:ph type="title"/>
          </p:nvPr>
        </p:nvSpPr>
        <p:spPr>
          <a:xfrm>
            <a:off x="215664" y="256030"/>
            <a:ext cx="6743844" cy="1382268"/>
          </a:xfrm>
        </p:spPr>
        <p:txBody>
          <a:bodyPr>
            <a:noAutofit/>
          </a:bodyPr>
          <a:lstStyle/>
          <a:p>
            <a:r>
              <a:rPr lang="en-US" sz="4800" b="1" dirty="0">
                <a:solidFill>
                  <a:srgbClr val="A50021"/>
                </a:solidFill>
                <a:latin typeface="+mn-lt"/>
              </a:rPr>
              <a:t>Deldot’s utility design process</a:t>
            </a:r>
          </a:p>
        </p:txBody>
      </p:sp>
      <p:sp>
        <p:nvSpPr>
          <p:cNvPr id="3" name="Content Placeholder 2">
            <a:extLst>
              <a:ext uri="{FF2B5EF4-FFF2-40B4-BE49-F238E27FC236}">
                <a16:creationId xmlns:a16="http://schemas.microsoft.com/office/drawing/2014/main" id="{EA75A35C-B62A-4CBA-A6F5-2777D3575D5F}"/>
              </a:ext>
            </a:extLst>
          </p:cNvPr>
          <p:cNvSpPr>
            <a:spLocks noGrp="1"/>
          </p:cNvSpPr>
          <p:nvPr>
            <p:ph idx="1"/>
          </p:nvPr>
        </p:nvSpPr>
        <p:spPr>
          <a:xfrm>
            <a:off x="215664" y="1829295"/>
            <a:ext cx="7077075" cy="4868256"/>
          </a:xfrm>
        </p:spPr>
        <p:txBody>
          <a:bodyPr>
            <a:noAutofit/>
          </a:bodyPr>
          <a:lstStyle/>
          <a:p>
            <a:r>
              <a:rPr lang="en-US" sz="1600" dirty="0"/>
              <a:t>DelDOT has a four-step process in a capital project.</a:t>
            </a:r>
          </a:p>
          <a:p>
            <a:pPr lvl="1"/>
            <a:r>
              <a:rPr lang="en-US" sz="1600" dirty="0"/>
              <a:t>Concept and/or Survey Plan Phase</a:t>
            </a:r>
          </a:p>
          <a:p>
            <a:pPr lvl="2">
              <a:buFont typeface="Wingdings" panose="05000000000000000000" pitchFamily="2" charset="2"/>
              <a:buChar char="Ø"/>
            </a:pPr>
            <a:r>
              <a:rPr lang="en-US" dirty="0"/>
              <a:t> Introduction to the project</a:t>
            </a:r>
          </a:p>
          <a:p>
            <a:pPr lvl="1"/>
            <a:r>
              <a:rPr lang="en-US" sz="1600" dirty="0"/>
              <a:t>Preliminary</a:t>
            </a:r>
            <a:endParaRPr lang="en-US" dirty="0"/>
          </a:p>
          <a:p>
            <a:pPr lvl="2">
              <a:buFont typeface="Wingdings" panose="05000000000000000000" pitchFamily="2" charset="2"/>
              <a:buChar char="Ø"/>
            </a:pPr>
            <a:r>
              <a:rPr lang="en-US" dirty="0"/>
              <a:t>1</a:t>
            </a:r>
            <a:r>
              <a:rPr lang="en-US" baseline="30000" dirty="0"/>
              <a:t>st</a:t>
            </a:r>
            <a:r>
              <a:rPr lang="en-US" dirty="0"/>
              <a:t> look at the new alignment/design.</a:t>
            </a:r>
          </a:p>
          <a:p>
            <a:pPr marL="548640" lvl="2" indent="0">
              <a:buNone/>
            </a:pPr>
            <a:r>
              <a:rPr lang="en-US" u="sng" dirty="0"/>
              <a:t>Note</a:t>
            </a:r>
            <a:r>
              <a:rPr lang="en-US" dirty="0"/>
              <a:t>:  The Bridge Section has added a new  in-between phase called “Conceptual” plans.</a:t>
            </a:r>
          </a:p>
          <a:p>
            <a:pPr lvl="1"/>
            <a:r>
              <a:rPr lang="en-US" sz="1600" dirty="0"/>
              <a:t>Semi-Finals</a:t>
            </a:r>
            <a:endParaRPr lang="en-US" dirty="0"/>
          </a:p>
          <a:p>
            <a:pPr lvl="2">
              <a:buFont typeface="Wingdings" panose="05000000000000000000" pitchFamily="2" charset="2"/>
              <a:buChar char="Ø"/>
            </a:pPr>
            <a:r>
              <a:rPr lang="en-US" dirty="0"/>
              <a:t>Most of the drainage is designed.</a:t>
            </a:r>
          </a:p>
          <a:p>
            <a:pPr lvl="2">
              <a:buFont typeface="Wingdings" panose="05000000000000000000" pitchFamily="2" charset="2"/>
              <a:buChar char="Ø"/>
            </a:pPr>
            <a:r>
              <a:rPr lang="en-US" dirty="0"/>
              <a:t>Final ROW Plans are being finalized.</a:t>
            </a:r>
          </a:p>
          <a:p>
            <a:pPr lvl="1"/>
            <a:r>
              <a:rPr lang="en-US" sz="1600" dirty="0"/>
              <a:t>Finals</a:t>
            </a:r>
            <a:endParaRPr lang="en-US" dirty="0"/>
          </a:p>
          <a:p>
            <a:pPr lvl="2">
              <a:buFont typeface="Wingdings" panose="05000000000000000000" pitchFamily="2" charset="2"/>
              <a:buChar char="Ø"/>
            </a:pPr>
            <a:r>
              <a:rPr lang="en-US" dirty="0"/>
              <a:t>Last review before project goes out to bid and construction</a:t>
            </a:r>
          </a:p>
          <a:p>
            <a:r>
              <a:rPr lang="en-US" sz="1600" dirty="0"/>
              <a:t>Each step </a:t>
            </a:r>
            <a:r>
              <a:rPr lang="en-US" sz="1600" b="1" u="sng" dirty="0"/>
              <a:t>requires</a:t>
            </a:r>
            <a:r>
              <a:rPr lang="en-US" sz="1600" dirty="0"/>
              <a:t> information from the utility companies.</a:t>
            </a:r>
          </a:p>
        </p:txBody>
      </p:sp>
      <p:pic>
        <p:nvPicPr>
          <p:cNvPr id="20" name="Picture 19">
            <a:extLst>
              <a:ext uri="{FF2B5EF4-FFF2-40B4-BE49-F238E27FC236}">
                <a16:creationId xmlns:a16="http://schemas.microsoft.com/office/drawing/2014/main" id="{9579DF14-C88A-49B8-8818-222BE77E6AF0}"/>
              </a:ext>
            </a:extLst>
          </p:cNvPr>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7616" r="4628"/>
          <a:stretch/>
        </p:blipFill>
        <p:spPr>
          <a:xfrm>
            <a:off x="7545274" y="10"/>
            <a:ext cx="4646726" cy="6857990"/>
          </a:xfrm>
          <a:prstGeom prst="rect">
            <a:avLst/>
          </a:prstGeom>
        </p:spPr>
      </p:pic>
      <p:grpSp>
        <p:nvGrpSpPr>
          <p:cNvPr id="55" name="Group 54">
            <a:extLst>
              <a:ext uri="{FF2B5EF4-FFF2-40B4-BE49-F238E27FC236}">
                <a16:creationId xmlns:a16="http://schemas.microsoft.com/office/drawing/2014/main" id="{B55DE4E1-F219-45A4-96D9-9A86D0E4DB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56" name="Oval 55">
              <a:extLst>
                <a:ext uri="{FF2B5EF4-FFF2-40B4-BE49-F238E27FC236}">
                  <a16:creationId xmlns:a16="http://schemas.microsoft.com/office/drawing/2014/main" id="{3601C3FF-4A5D-437C-B3DB-A53B99D30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57" name="Oval 56">
              <a:extLst>
                <a:ext uri="{FF2B5EF4-FFF2-40B4-BE49-F238E27FC236}">
                  <a16:creationId xmlns:a16="http://schemas.microsoft.com/office/drawing/2014/main" id="{61B1BDC9-B583-4F65-8FE9-E2CBE71D93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7372204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5FB4C00-16C0-4042-B8D2-BD40400D55D5}"/>
              </a:ext>
            </a:extLst>
          </p:cNvPr>
          <p:cNvSpPr>
            <a:spLocks noGrp="1"/>
          </p:cNvSpPr>
          <p:nvPr>
            <p:ph type="title"/>
          </p:nvPr>
        </p:nvSpPr>
        <p:spPr>
          <a:xfrm>
            <a:off x="1069848" y="484632"/>
            <a:ext cx="10058400" cy="1609344"/>
          </a:xfrm>
        </p:spPr>
        <p:txBody>
          <a:bodyPr>
            <a:normAutofit/>
          </a:bodyPr>
          <a:lstStyle/>
          <a:p>
            <a:r>
              <a:rPr lang="en-US" dirty="0"/>
              <a:t>Things to consider before accepting the contractor’s changes.</a:t>
            </a:r>
          </a:p>
        </p:txBody>
      </p:sp>
      <p:pic>
        <p:nvPicPr>
          <p:cNvPr id="7" name="Picture 6" descr="A picture containing text, sign, vector graphics&#10;&#10;Description automatically generated">
            <a:extLst>
              <a:ext uri="{FF2B5EF4-FFF2-40B4-BE49-F238E27FC236}">
                <a16:creationId xmlns:a16="http://schemas.microsoft.com/office/drawing/2014/main" id="{BCB8B6BB-1377-48B2-9B6F-0242392ADE21}"/>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5102" t="2085" r="-4911" b="-9081"/>
          <a:stretch/>
        </p:blipFill>
        <p:spPr>
          <a:xfrm>
            <a:off x="457200" y="4229100"/>
            <a:ext cx="2409206" cy="2343149"/>
          </a:xfrm>
          <a:prstGeom prst="rect">
            <a:avLst/>
          </a:prstGeom>
        </p:spPr>
      </p:pic>
      <p:sp>
        <p:nvSpPr>
          <p:cNvPr id="9" name="Content Placeholder 8">
            <a:extLst>
              <a:ext uri="{FF2B5EF4-FFF2-40B4-BE49-F238E27FC236}">
                <a16:creationId xmlns:a16="http://schemas.microsoft.com/office/drawing/2014/main" id="{FA82013A-2246-41B0-A807-D735EE0FD92D}"/>
              </a:ext>
            </a:extLst>
          </p:cNvPr>
          <p:cNvSpPr>
            <a:spLocks noGrp="1"/>
          </p:cNvSpPr>
          <p:nvPr>
            <p:ph idx="1"/>
          </p:nvPr>
        </p:nvSpPr>
        <p:spPr>
          <a:xfrm>
            <a:off x="2895600" y="2320412"/>
            <a:ext cx="8232648" cy="4337277"/>
          </a:xfrm>
        </p:spPr>
        <p:txBody>
          <a:bodyPr anchor="ctr">
            <a:normAutofit fontScale="92500" lnSpcReduction="10000"/>
          </a:bodyPr>
          <a:lstStyle/>
          <a:p>
            <a:r>
              <a:rPr lang="en-US" sz="1800" dirty="0"/>
              <a:t>Means and methods of proposed work differ from what was coordinated during design.</a:t>
            </a:r>
          </a:p>
          <a:p>
            <a:pPr lvl="1"/>
            <a:r>
              <a:rPr lang="en-US" dirty="0"/>
              <a:t>Cast-in-Place structures going to Precast</a:t>
            </a:r>
          </a:p>
          <a:p>
            <a:pPr lvl="1"/>
            <a:r>
              <a:rPr lang="en-US" dirty="0"/>
              <a:t>Sandbag stream diversion going to Sheeting</a:t>
            </a:r>
          </a:p>
          <a:p>
            <a:r>
              <a:rPr kumimoji="0" lang="en-US" sz="1800" b="0" i="0" u="none" strike="noStrike" kern="1200" cap="none" spc="0" normalizeH="0" baseline="0" noProof="0" dirty="0">
                <a:ln>
                  <a:noFill/>
                </a:ln>
                <a:effectLst/>
                <a:uLnTx/>
                <a:uFillTx/>
                <a:ea typeface="+mn-ea"/>
                <a:cs typeface="+mn-cs"/>
              </a:rPr>
              <a:t>Project phasing change from what was anticipated during design/coordination.  </a:t>
            </a:r>
            <a:r>
              <a:rPr lang="en-US" sz="1800" dirty="0"/>
              <a:t>Changes need to be coordinated with utility companies.</a:t>
            </a:r>
            <a:endParaRPr kumimoji="0" lang="en-US" sz="1800" b="0" i="0" u="none" strike="noStrike" kern="1200" cap="none" spc="0" normalizeH="0" baseline="0" noProof="0" dirty="0">
              <a:ln>
                <a:noFill/>
              </a:ln>
              <a:effectLst/>
              <a:uLnTx/>
              <a:uFillTx/>
              <a:ea typeface="+mn-ea"/>
              <a:cs typeface="+mn-cs"/>
            </a:endParaRPr>
          </a:p>
          <a:p>
            <a:r>
              <a:rPr lang="en-US" sz="1800" dirty="0"/>
              <a:t>Changes may not be possible without severe impacts to the highway design or that of utility companies.</a:t>
            </a:r>
          </a:p>
          <a:p>
            <a:pPr marL="457200" marR="0" lvl="1" indent="-182880" defTabSz="914400" rtl="0" eaLnBrk="1" fontAlgn="auto" latinLnBrk="0" hangingPunct="1">
              <a:spcBef>
                <a:spcPts val="400"/>
              </a:spcBef>
              <a:spcAft>
                <a:spcPts val="200"/>
              </a:spcAft>
              <a:buClr>
                <a:srgbClr val="D34817">
                  <a:lumMod val="75000"/>
                </a:srgbClr>
              </a:buClr>
              <a:buSzPct val="85000"/>
              <a:buFont typeface="Wingdings" pitchFamily="2" charset="2"/>
              <a:buChar char="§"/>
              <a:tabLst/>
              <a:defRPr/>
            </a:pPr>
            <a:r>
              <a:rPr kumimoji="0" lang="en-US" b="0" i="0" u="none" strike="noStrike" kern="1200" cap="none" spc="0" normalizeH="0" baseline="0" noProof="0" dirty="0">
                <a:ln>
                  <a:noFill/>
                </a:ln>
                <a:effectLst/>
                <a:uLnTx/>
                <a:uFillTx/>
                <a:ea typeface="+mn-ea"/>
                <a:cs typeface="+mn-cs"/>
              </a:rPr>
              <a:t>Design may not be able to accommodate proposed change. Need to obtain approval prior to allowing change.</a:t>
            </a:r>
          </a:p>
          <a:p>
            <a:pPr marL="457200" marR="0" lvl="1" indent="-182880" defTabSz="914400" rtl="0" eaLnBrk="1" fontAlgn="auto" latinLnBrk="0" hangingPunct="1">
              <a:spcBef>
                <a:spcPts val="400"/>
              </a:spcBef>
              <a:spcAft>
                <a:spcPts val="200"/>
              </a:spcAft>
              <a:buClr>
                <a:srgbClr val="D34817">
                  <a:lumMod val="75000"/>
                </a:srgbClr>
              </a:buClr>
              <a:buSzPct val="85000"/>
              <a:buFont typeface="Wingdings" pitchFamily="2" charset="2"/>
              <a:buChar char="§"/>
              <a:tabLst/>
              <a:defRPr/>
            </a:pPr>
            <a:r>
              <a:rPr kumimoji="0" lang="en-US" b="0" i="0" u="none" strike="noStrike" kern="1200" cap="none" spc="0" normalizeH="0" baseline="0" noProof="0" dirty="0">
                <a:ln>
                  <a:noFill/>
                </a:ln>
                <a:effectLst/>
                <a:uLnTx/>
                <a:uFillTx/>
                <a:ea typeface="+mn-ea"/>
                <a:cs typeface="+mn-cs"/>
              </a:rPr>
              <a:t>Utility may not be able to support changes. Need to obtain agreement prior to approving change. </a:t>
            </a:r>
          </a:p>
          <a:p>
            <a:pPr marL="457200" marR="0" lvl="1" indent="-182880" defTabSz="914400" rtl="0" eaLnBrk="1" fontAlgn="auto" latinLnBrk="0" hangingPunct="1">
              <a:spcBef>
                <a:spcPts val="400"/>
              </a:spcBef>
              <a:spcAft>
                <a:spcPts val="200"/>
              </a:spcAft>
              <a:buClr>
                <a:srgbClr val="D34817">
                  <a:lumMod val="75000"/>
                </a:srgbClr>
              </a:buClr>
              <a:buSzPct val="85000"/>
              <a:buFont typeface="Wingdings" pitchFamily="2" charset="2"/>
              <a:buChar char="§"/>
              <a:tabLst/>
              <a:defRPr/>
            </a:pPr>
            <a:r>
              <a:rPr kumimoji="0" lang="en-US" b="0" i="0" u="none" strike="noStrike" kern="1200" cap="none" spc="0" normalizeH="0" baseline="0" noProof="0" dirty="0">
                <a:ln>
                  <a:noFill/>
                </a:ln>
                <a:effectLst/>
                <a:uLnTx/>
                <a:uFillTx/>
                <a:ea typeface="+mn-ea"/>
                <a:cs typeface="+mn-cs"/>
              </a:rPr>
              <a:t>May result in increased costs and schedule delays.</a:t>
            </a:r>
          </a:p>
          <a:p>
            <a:r>
              <a:rPr lang="en-US" sz="1800" dirty="0">
                <a:effectLst/>
                <a:ea typeface="Calibri" panose="020F0502020204030204" pitchFamily="34" charset="0"/>
                <a:cs typeface="Times New Roman" panose="02020603050405020304" pitchFamily="18" charset="0"/>
              </a:rPr>
              <a:t>Utility relocation designs and statement </a:t>
            </a:r>
            <a:r>
              <a:rPr lang="en-US" sz="1800" b="1" u="sng" dirty="0">
                <a:effectLst/>
                <a:ea typeface="Calibri" panose="020F0502020204030204" pitchFamily="34" charset="0"/>
                <a:cs typeface="Times New Roman" panose="02020603050405020304" pitchFamily="18" charset="0"/>
              </a:rPr>
              <a:t>MUST</a:t>
            </a:r>
            <a:r>
              <a:rPr lang="en-US" sz="1800" dirty="0">
                <a:effectLst/>
                <a:ea typeface="Calibri" panose="020F0502020204030204" pitchFamily="34" charset="0"/>
                <a:cs typeface="Times New Roman" panose="02020603050405020304" pitchFamily="18" charset="0"/>
              </a:rPr>
              <a:t> be held firm when compared to highway contractor’s means and methods.</a:t>
            </a:r>
          </a:p>
          <a:p>
            <a:endParaRPr lang="en-US" sz="1300" dirty="0"/>
          </a:p>
        </p:txBody>
      </p:sp>
      <p:sp>
        <p:nvSpPr>
          <p:cNvPr id="22" name="Oval 21">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4" name="Oval 23">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493885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5FB4C00-16C0-4042-B8D2-BD40400D55D5}"/>
              </a:ext>
            </a:extLst>
          </p:cNvPr>
          <p:cNvSpPr>
            <a:spLocks noGrp="1"/>
          </p:cNvSpPr>
          <p:nvPr>
            <p:ph type="title"/>
          </p:nvPr>
        </p:nvSpPr>
        <p:spPr>
          <a:xfrm>
            <a:off x="1069848" y="484632"/>
            <a:ext cx="10058400" cy="1609344"/>
          </a:xfrm>
        </p:spPr>
        <p:txBody>
          <a:bodyPr>
            <a:normAutofit/>
          </a:bodyPr>
          <a:lstStyle/>
          <a:p>
            <a:r>
              <a:rPr lang="en-US" sz="4800" dirty="0"/>
              <a:t>Utility changes after all submissions</a:t>
            </a:r>
          </a:p>
        </p:txBody>
      </p:sp>
      <p:sp>
        <p:nvSpPr>
          <p:cNvPr id="9" name="Content Placeholder 8">
            <a:extLst>
              <a:ext uri="{FF2B5EF4-FFF2-40B4-BE49-F238E27FC236}">
                <a16:creationId xmlns:a16="http://schemas.microsoft.com/office/drawing/2014/main" id="{FA82013A-2246-41B0-A807-D735EE0FD92D}"/>
              </a:ext>
            </a:extLst>
          </p:cNvPr>
          <p:cNvSpPr>
            <a:spLocks noGrp="1"/>
          </p:cNvSpPr>
          <p:nvPr>
            <p:ph idx="1"/>
          </p:nvPr>
        </p:nvSpPr>
        <p:spPr>
          <a:xfrm>
            <a:off x="984504" y="2257516"/>
            <a:ext cx="8322458" cy="4400173"/>
          </a:xfrm>
        </p:spPr>
        <p:txBody>
          <a:bodyPr anchor="ctr">
            <a:noAutofit/>
          </a:bodyPr>
          <a:lstStyle/>
          <a:p>
            <a:r>
              <a:rPr lang="en-US" sz="1800" dirty="0">
                <a:effectLst/>
                <a:ea typeface="Calibri" panose="020F0502020204030204" pitchFamily="34" charset="0"/>
                <a:cs typeface="Times New Roman" panose="02020603050405020304" pitchFamily="18" charset="0"/>
              </a:rPr>
              <a:t>Utility relocation designs and statement </a:t>
            </a:r>
            <a:r>
              <a:rPr lang="en-US" sz="1800" b="1" u="sng" dirty="0">
                <a:effectLst/>
                <a:ea typeface="Calibri" panose="020F0502020204030204" pitchFamily="34" charset="0"/>
                <a:cs typeface="Times New Roman" panose="02020603050405020304" pitchFamily="18" charset="0"/>
              </a:rPr>
              <a:t>MUST</a:t>
            </a:r>
            <a:r>
              <a:rPr lang="en-US" sz="1800" dirty="0">
                <a:effectLst/>
                <a:ea typeface="Calibri" panose="020F0502020204030204" pitchFamily="34" charset="0"/>
                <a:cs typeface="Times New Roman" panose="02020603050405020304" pitchFamily="18" charset="0"/>
              </a:rPr>
              <a:t> be held firm.</a:t>
            </a:r>
          </a:p>
          <a:p>
            <a:r>
              <a:rPr lang="en-US" sz="1800" dirty="0">
                <a:effectLst/>
                <a:ea typeface="Calibri" panose="020F0502020204030204" pitchFamily="34" charset="0"/>
                <a:cs typeface="Times New Roman" panose="02020603050405020304" pitchFamily="18" charset="0"/>
              </a:rPr>
              <a:t>Alterations to design, phasing, timing and durations of work.</a:t>
            </a:r>
          </a:p>
          <a:p>
            <a:r>
              <a:rPr lang="en-US" sz="1800" dirty="0"/>
              <a:t>Proposed relocation design is altered when utility contractor brought in to perform work. </a:t>
            </a:r>
          </a:p>
          <a:p>
            <a:pPr lvl="1">
              <a:buFont typeface="Wingdings" panose="05000000000000000000" pitchFamily="2" charset="2"/>
              <a:buChar char="Ø"/>
            </a:pPr>
            <a:r>
              <a:rPr lang="en-US" dirty="0"/>
              <a:t>Relocation being changed from aerial to underground.</a:t>
            </a:r>
          </a:p>
          <a:p>
            <a:pPr lvl="1">
              <a:buFont typeface="Wingdings" panose="05000000000000000000" pitchFamily="2" charset="2"/>
              <a:buChar char="Ø"/>
            </a:pPr>
            <a:r>
              <a:rPr lang="en-US" dirty="0"/>
              <a:t>Poles being moved significantly</a:t>
            </a:r>
          </a:p>
          <a:p>
            <a:r>
              <a:rPr lang="en-US" sz="1800" dirty="0"/>
              <a:t>Changes may not be possible without severe impacts to the highway design or that of other utility companies.</a:t>
            </a:r>
          </a:p>
          <a:p>
            <a:pPr marR="0" lvl="1" defTabSz="914400" rtl="0" eaLnBrk="1" fontAlgn="auto" latinLnBrk="0" hangingPunct="1">
              <a:spcBef>
                <a:spcPts val="400"/>
              </a:spcBef>
              <a:spcAft>
                <a:spcPts val="200"/>
              </a:spcAft>
              <a:buClr>
                <a:srgbClr val="D34817">
                  <a:lumMod val="75000"/>
                </a:srgbClr>
              </a:buClr>
              <a:buSzPct val="85000"/>
              <a:buFont typeface="Wingdings" panose="05000000000000000000" pitchFamily="2" charset="2"/>
              <a:buChar char="Ø"/>
              <a:tabLst/>
              <a:defRPr/>
            </a:pPr>
            <a:r>
              <a:rPr kumimoji="0" lang="en-US" b="0" i="0" u="none" strike="noStrike" kern="1200" cap="none" spc="0" normalizeH="0" baseline="0" noProof="0" dirty="0">
                <a:ln>
                  <a:noFill/>
                </a:ln>
                <a:effectLst/>
                <a:uLnTx/>
                <a:uFillTx/>
                <a:ea typeface="+mn-ea"/>
                <a:cs typeface="+mn-cs"/>
              </a:rPr>
              <a:t>Design may not be able to accommodate proposed change. Need to obtain approval prior to allowing change.</a:t>
            </a:r>
          </a:p>
          <a:p>
            <a:pPr marR="0" lvl="1" defTabSz="914400" rtl="0" eaLnBrk="1" fontAlgn="auto" latinLnBrk="0" hangingPunct="1">
              <a:spcBef>
                <a:spcPts val="400"/>
              </a:spcBef>
              <a:spcAft>
                <a:spcPts val="200"/>
              </a:spcAft>
              <a:buClr>
                <a:srgbClr val="D34817">
                  <a:lumMod val="75000"/>
                </a:srgbClr>
              </a:buClr>
              <a:buSzPct val="85000"/>
              <a:buFont typeface="Wingdings" panose="05000000000000000000" pitchFamily="2" charset="2"/>
              <a:buChar char="Ø"/>
              <a:tabLst/>
              <a:defRPr/>
            </a:pPr>
            <a:r>
              <a:rPr kumimoji="0" lang="en-US" b="0" i="0" u="none" strike="noStrike" kern="1200" cap="none" spc="0" normalizeH="0" baseline="0" noProof="0" dirty="0">
                <a:ln>
                  <a:noFill/>
                </a:ln>
                <a:effectLst/>
                <a:uLnTx/>
                <a:uFillTx/>
                <a:ea typeface="+mn-ea"/>
                <a:cs typeface="+mn-cs"/>
              </a:rPr>
              <a:t>Utility may not be able to support changes. Need to obtain agreement prior to approving change.</a:t>
            </a:r>
          </a:p>
          <a:p>
            <a:pPr marL="274320" marR="0" lvl="1" indent="0" defTabSz="914400" rtl="0" eaLnBrk="1" fontAlgn="auto" latinLnBrk="0" hangingPunct="1">
              <a:spcBef>
                <a:spcPts val="400"/>
              </a:spcBef>
              <a:spcAft>
                <a:spcPts val="200"/>
              </a:spcAft>
              <a:buClr>
                <a:srgbClr val="D34817">
                  <a:lumMod val="75000"/>
                </a:srgbClr>
              </a:buClr>
              <a:buSzPct val="85000"/>
              <a:buNone/>
              <a:tabLst/>
              <a:defRPr/>
            </a:pPr>
            <a:endParaRPr kumimoji="0" lang="en-US" sz="800" b="0" i="0" u="none" strike="noStrike" kern="1200" cap="none" spc="0" normalizeH="0" baseline="0" noProof="0" dirty="0">
              <a:ln>
                <a:noFill/>
              </a:ln>
              <a:effectLst/>
              <a:uLnTx/>
              <a:uFillTx/>
              <a:ea typeface="+mn-ea"/>
              <a:cs typeface="+mn-cs"/>
            </a:endParaRPr>
          </a:p>
          <a:p>
            <a:pPr marL="182563" marR="0" lvl="1" indent="-182563" defTabSz="914400" rtl="0" eaLnBrk="1" fontAlgn="auto" latinLnBrk="0" hangingPunct="1">
              <a:spcBef>
                <a:spcPts val="400"/>
              </a:spcBef>
              <a:spcAft>
                <a:spcPts val="200"/>
              </a:spcAft>
              <a:buClr>
                <a:srgbClr val="D34817">
                  <a:lumMod val="75000"/>
                </a:srgbClr>
              </a:buClr>
              <a:buSzPct val="85000"/>
              <a:tabLst/>
              <a:defRPr/>
            </a:pPr>
            <a:r>
              <a:rPr kumimoji="0" lang="en-US" b="0" i="0" u="none" strike="noStrike" kern="1200" cap="none" spc="0" normalizeH="0" baseline="0" noProof="0" dirty="0">
                <a:ln>
                  <a:noFill/>
                </a:ln>
                <a:effectLst/>
                <a:uLnTx/>
                <a:uFillTx/>
                <a:ea typeface="+mn-ea"/>
                <a:cs typeface="+mn-cs"/>
              </a:rPr>
              <a:t>May result in increased costs and schedule delays.</a:t>
            </a:r>
            <a:endParaRPr lang="en-US" dirty="0">
              <a:effectLst/>
              <a:ea typeface="Calibri" panose="020F0502020204030204" pitchFamily="34" charset="0"/>
              <a:cs typeface="Times New Roman" panose="02020603050405020304" pitchFamily="18" charset="0"/>
            </a:endParaRPr>
          </a:p>
        </p:txBody>
      </p:sp>
      <p:sp>
        <p:nvSpPr>
          <p:cNvPr id="22" name="Oval 21">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4" name="Oval 23">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15" name="Picture 14" descr="A close-up of a compass&#10;&#10;Description automatically generated with medium confidence">
            <a:extLst>
              <a:ext uri="{FF2B5EF4-FFF2-40B4-BE49-F238E27FC236}">
                <a16:creationId xmlns:a16="http://schemas.microsoft.com/office/drawing/2014/main" id="{6E7F2B6F-4D37-4BE4-8037-EBBE299B7E4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840601" y="3614466"/>
            <a:ext cx="2110161" cy="1638935"/>
          </a:xfrm>
          <a:prstGeom prst="rect">
            <a:avLst/>
          </a:prstGeom>
        </p:spPr>
      </p:pic>
    </p:spTree>
    <p:extLst>
      <p:ext uri="{BB962C8B-B14F-4D97-AF65-F5344CB8AC3E}">
        <p14:creationId xmlns:p14="http://schemas.microsoft.com/office/powerpoint/2010/main" val="28952668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AE8F23-358C-4231-A6D6-ECBCC5773D2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23330" y="165188"/>
            <a:ext cx="5153580" cy="3584323"/>
          </a:xfrm>
          <a:prstGeom prst="rect">
            <a:avLst/>
          </a:prstGeom>
        </p:spPr>
      </p:pic>
      <p:pic>
        <p:nvPicPr>
          <p:cNvPr id="5" name="Picture 4">
            <a:extLst>
              <a:ext uri="{FF2B5EF4-FFF2-40B4-BE49-F238E27FC236}">
                <a16:creationId xmlns:a16="http://schemas.microsoft.com/office/drawing/2014/main" id="{19CDDCCE-B7C9-4011-836D-2A68EEFAF11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04943" y="147240"/>
            <a:ext cx="5563727" cy="3584323"/>
          </a:xfrm>
          <a:prstGeom prst="rect">
            <a:avLst/>
          </a:prstGeom>
        </p:spPr>
      </p:pic>
      <p:sp>
        <p:nvSpPr>
          <p:cNvPr id="6" name="TextBox 5">
            <a:extLst>
              <a:ext uri="{FF2B5EF4-FFF2-40B4-BE49-F238E27FC236}">
                <a16:creationId xmlns:a16="http://schemas.microsoft.com/office/drawing/2014/main" id="{D60390B4-348E-45B4-8892-0688E40B3460}"/>
              </a:ext>
            </a:extLst>
          </p:cNvPr>
          <p:cNvSpPr txBox="1"/>
          <p:nvPr/>
        </p:nvSpPr>
        <p:spPr>
          <a:xfrm>
            <a:off x="3360168" y="165188"/>
            <a:ext cx="2216742" cy="369332"/>
          </a:xfrm>
          <a:prstGeom prst="rect">
            <a:avLst/>
          </a:prstGeom>
          <a:solidFill>
            <a:schemeClr val="accent1">
              <a:alpha val="95000"/>
            </a:schemeClr>
          </a:solidFill>
        </p:spPr>
        <p:txBody>
          <a:bodyPr wrap="square" rtlCol="0">
            <a:spAutoFit/>
          </a:bodyPr>
          <a:lstStyle/>
          <a:p>
            <a:r>
              <a:rPr lang="en-US" dirty="0">
                <a:solidFill>
                  <a:schemeClr val="bg1"/>
                </a:solidFill>
              </a:rPr>
              <a:t>ORIGINAL DESIGN</a:t>
            </a:r>
          </a:p>
        </p:txBody>
      </p:sp>
      <p:sp>
        <p:nvSpPr>
          <p:cNvPr id="7" name="TextBox 6">
            <a:extLst>
              <a:ext uri="{FF2B5EF4-FFF2-40B4-BE49-F238E27FC236}">
                <a16:creationId xmlns:a16="http://schemas.microsoft.com/office/drawing/2014/main" id="{E6B2A7DB-7F72-4700-B376-2598CFA672F1}"/>
              </a:ext>
            </a:extLst>
          </p:cNvPr>
          <p:cNvSpPr txBox="1"/>
          <p:nvPr/>
        </p:nvSpPr>
        <p:spPr>
          <a:xfrm>
            <a:off x="8982440" y="147240"/>
            <a:ext cx="2786230" cy="369332"/>
          </a:xfrm>
          <a:prstGeom prst="rect">
            <a:avLst/>
          </a:prstGeom>
          <a:solidFill>
            <a:schemeClr val="accent1">
              <a:alpha val="95000"/>
            </a:schemeClr>
          </a:solidFill>
        </p:spPr>
        <p:txBody>
          <a:bodyPr wrap="square" rtlCol="0">
            <a:spAutoFit/>
          </a:bodyPr>
          <a:lstStyle/>
          <a:p>
            <a:r>
              <a:rPr lang="en-US" dirty="0">
                <a:solidFill>
                  <a:schemeClr val="bg1"/>
                </a:solidFill>
              </a:rPr>
              <a:t>COORDINATED DESIGN</a:t>
            </a:r>
          </a:p>
        </p:txBody>
      </p:sp>
      <p:sp>
        <p:nvSpPr>
          <p:cNvPr id="8" name="TextBox 7">
            <a:extLst>
              <a:ext uri="{FF2B5EF4-FFF2-40B4-BE49-F238E27FC236}">
                <a16:creationId xmlns:a16="http://schemas.microsoft.com/office/drawing/2014/main" id="{F1D68D32-8216-4807-8621-AB8FB0B6FCA2}"/>
              </a:ext>
            </a:extLst>
          </p:cNvPr>
          <p:cNvSpPr txBox="1"/>
          <p:nvPr/>
        </p:nvSpPr>
        <p:spPr>
          <a:xfrm>
            <a:off x="302695" y="3877139"/>
            <a:ext cx="5684363" cy="1200329"/>
          </a:xfrm>
          <a:prstGeom prst="rect">
            <a:avLst/>
          </a:prstGeom>
          <a:noFill/>
        </p:spPr>
        <p:txBody>
          <a:bodyPr wrap="square" rtlCol="0">
            <a:spAutoFit/>
          </a:bodyPr>
          <a:lstStyle/>
          <a:p>
            <a:pPr marL="285750" indent="-285750">
              <a:buFont typeface="Arial" panose="020B0604020202020204" pitchFamily="34" charset="0"/>
              <a:buChar char="•"/>
            </a:pPr>
            <a:r>
              <a:rPr lang="en-US" dirty="0"/>
              <a:t>Relocation designs must consider existing facilities.</a:t>
            </a:r>
          </a:p>
          <a:p>
            <a:pPr marL="285750" indent="-285750">
              <a:buFont typeface="Arial" panose="020B0604020202020204" pitchFamily="34" charset="0"/>
              <a:buChar char="•"/>
            </a:pPr>
            <a:r>
              <a:rPr lang="en-US" dirty="0"/>
              <a:t>Existing facilities remain in service until relocations are complete and put in service.</a:t>
            </a:r>
          </a:p>
        </p:txBody>
      </p:sp>
      <p:sp>
        <p:nvSpPr>
          <p:cNvPr id="9" name="TextBox 8">
            <a:extLst>
              <a:ext uri="{FF2B5EF4-FFF2-40B4-BE49-F238E27FC236}">
                <a16:creationId xmlns:a16="http://schemas.microsoft.com/office/drawing/2014/main" id="{5CD6978F-B5F3-4235-9CD9-BE330C7954EB}"/>
              </a:ext>
            </a:extLst>
          </p:cNvPr>
          <p:cNvSpPr txBox="1"/>
          <p:nvPr/>
        </p:nvSpPr>
        <p:spPr>
          <a:xfrm>
            <a:off x="6204943" y="3784807"/>
            <a:ext cx="5297864" cy="2585323"/>
          </a:xfrm>
          <a:prstGeom prst="rect">
            <a:avLst/>
          </a:prstGeom>
          <a:noFill/>
        </p:spPr>
        <p:txBody>
          <a:bodyPr wrap="square" rtlCol="0">
            <a:spAutoFit/>
          </a:bodyPr>
          <a:lstStyle/>
          <a:p>
            <a:pPr marL="285750" indent="-285750">
              <a:buFont typeface="Arial" panose="020B0604020202020204" pitchFamily="34" charset="0"/>
              <a:buChar char="•"/>
            </a:pPr>
            <a:r>
              <a:rPr lang="en-US" dirty="0"/>
              <a:t>Minimize adjustments in the field, no matter how ‘small’.</a:t>
            </a:r>
          </a:p>
          <a:p>
            <a:pPr marL="285750" indent="-285750">
              <a:buFont typeface="Arial" panose="020B0604020202020204" pitchFamily="34" charset="0"/>
              <a:buChar char="•"/>
            </a:pPr>
            <a:r>
              <a:rPr lang="en-US" b="1" u="sng" dirty="0"/>
              <a:t>All</a:t>
            </a:r>
            <a:r>
              <a:rPr lang="en-US" dirty="0"/>
              <a:t> field adjustments must be reviewed by engineer of record and possibly other utilities.</a:t>
            </a:r>
          </a:p>
          <a:p>
            <a:pPr marL="742950" lvl="1" indent="-285750">
              <a:buFont typeface="Arial" panose="020B0604020202020204" pitchFamily="34" charset="0"/>
              <a:buChar char="•"/>
            </a:pPr>
            <a:r>
              <a:rPr lang="en-US" dirty="0"/>
              <a:t>Project conflicts.</a:t>
            </a:r>
          </a:p>
          <a:p>
            <a:pPr marL="742950" lvl="1" indent="-285750">
              <a:buFont typeface="Arial" panose="020B0604020202020204" pitchFamily="34" charset="0"/>
              <a:buChar char="•"/>
            </a:pPr>
            <a:r>
              <a:rPr lang="en-US" dirty="0"/>
              <a:t>Right-of-way availability.</a:t>
            </a:r>
          </a:p>
          <a:p>
            <a:pPr marL="742950" lvl="1" indent="-285750">
              <a:buFont typeface="Arial" panose="020B0604020202020204" pitchFamily="34" charset="0"/>
              <a:buChar char="•"/>
            </a:pPr>
            <a:r>
              <a:rPr lang="en-US" dirty="0"/>
              <a:t>Environmental impacts.</a:t>
            </a:r>
          </a:p>
          <a:p>
            <a:pPr marL="742950" lvl="1" indent="-285750">
              <a:buFont typeface="Arial" panose="020B0604020202020204" pitchFamily="34" charset="0"/>
              <a:buChar char="•"/>
            </a:pPr>
            <a:r>
              <a:rPr lang="en-US" dirty="0"/>
              <a:t>Public commitments.</a:t>
            </a:r>
          </a:p>
        </p:txBody>
      </p:sp>
    </p:spTree>
    <p:extLst>
      <p:ext uri="{BB962C8B-B14F-4D97-AF65-F5344CB8AC3E}">
        <p14:creationId xmlns:p14="http://schemas.microsoft.com/office/powerpoint/2010/main" val="17483842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49000">
              <a:schemeClr val="bg1">
                <a:lumMod val="85000"/>
              </a:schemeClr>
            </a:gs>
            <a:gs pos="24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B6CC0-5C59-429B-AF8B-503B5648214D}"/>
              </a:ext>
            </a:extLst>
          </p:cNvPr>
          <p:cNvSpPr>
            <a:spLocks noGrp="1"/>
          </p:cNvSpPr>
          <p:nvPr>
            <p:ph type="title"/>
          </p:nvPr>
        </p:nvSpPr>
        <p:spPr>
          <a:xfrm>
            <a:off x="567965" y="1074769"/>
            <a:ext cx="5125646" cy="1410842"/>
          </a:xfrm>
        </p:spPr>
        <p:txBody>
          <a:bodyPr>
            <a:normAutofit fontScale="90000"/>
          </a:bodyPr>
          <a:lstStyle/>
          <a:p>
            <a:r>
              <a:rPr lang="en-US" dirty="0"/>
              <a:t>Design vs constructed</a:t>
            </a:r>
          </a:p>
        </p:txBody>
      </p:sp>
      <p:pic>
        <p:nvPicPr>
          <p:cNvPr id="5" name="Content Placeholder 9">
            <a:extLst>
              <a:ext uri="{FF2B5EF4-FFF2-40B4-BE49-F238E27FC236}">
                <a16:creationId xmlns:a16="http://schemas.microsoft.com/office/drawing/2014/main" id="{E02E69D5-E416-4B4C-99D4-5A308B0CDDCD}"/>
              </a:ext>
            </a:extLst>
          </p:cNvPr>
          <p:cNvPicPr>
            <a:picLocks noGrp="1" noChangeAspect="1"/>
          </p:cNvPicPr>
          <p:nvPr>
            <p:ph sz="half" idx="1"/>
          </p:nvPr>
        </p:nvPicPr>
        <p:blipFill>
          <a:blip r:embed="rId2"/>
          <a:stretch>
            <a:fillRect/>
          </a:stretch>
        </p:blipFill>
        <p:spPr>
          <a:xfrm>
            <a:off x="5880579" y="589412"/>
            <a:ext cx="5905576" cy="2743200"/>
          </a:xfrm>
          <a:prstGeom prst="rect">
            <a:avLst/>
          </a:prstGeom>
        </p:spPr>
      </p:pic>
      <p:sp>
        <p:nvSpPr>
          <p:cNvPr id="8" name="TextBox 7">
            <a:extLst>
              <a:ext uri="{FF2B5EF4-FFF2-40B4-BE49-F238E27FC236}">
                <a16:creationId xmlns:a16="http://schemas.microsoft.com/office/drawing/2014/main" id="{624C2A15-0B54-4992-9672-67DD93A2E29E}"/>
              </a:ext>
            </a:extLst>
          </p:cNvPr>
          <p:cNvSpPr txBox="1"/>
          <p:nvPr/>
        </p:nvSpPr>
        <p:spPr>
          <a:xfrm>
            <a:off x="5880579" y="170308"/>
            <a:ext cx="891696" cy="369332"/>
          </a:xfrm>
          <a:prstGeom prst="rect">
            <a:avLst/>
          </a:prstGeom>
          <a:noFill/>
        </p:spPr>
        <p:txBody>
          <a:bodyPr wrap="square">
            <a:spAutoFit/>
          </a:bodyPr>
          <a:lstStyle/>
          <a:p>
            <a:r>
              <a:rPr lang="en-US" dirty="0">
                <a:solidFill>
                  <a:srgbClr val="A50021"/>
                </a:solidFill>
              </a:rPr>
              <a:t>Before</a:t>
            </a:r>
            <a:endParaRPr lang="en-US" dirty="0"/>
          </a:p>
        </p:txBody>
      </p:sp>
      <p:sp>
        <p:nvSpPr>
          <p:cNvPr id="9" name="TextBox 8">
            <a:extLst>
              <a:ext uri="{FF2B5EF4-FFF2-40B4-BE49-F238E27FC236}">
                <a16:creationId xmlns:a16="http://schemas.microsoft.com/office/drawing/2014/main" id="{2951C77C-7B23-4CE8-A1D8-B699EE982826}"/>
              </a:ext>
            </a:extLst>
          </p:cNvPr>
          <p:cNvSpPr txBox="1"/>
          <p:nvPr/>
        </p:nvSpPr>
        <p:spPr>
          <a:xfrm>
            <a:off x="209548" y="3163211"/>
            <a:ext cx="981075" cy="369332"/>
          </a:xfrm>
          <a:prstGeom prst="rect">
            <a:avLst/>
          </a:prstGeom>
          <a:noFill/>
        </p:spPr>
        <p:txBody>
          <a:bodyPr wrap="square">
            <a:spAutoFit/>
          </a:bodyPr>
          <a:lstStyle/>
          <a:p>
            <a:r>
              <a:rPr lang="en-US" dirty="0">
                <a:solidFill>
                  <a:srgbClr val="A50021"/>
                </a:solidFill>
              </a:rPr>
              <a:t>After</a:t>
            </a:r>
            <a:endParaRPr lang="en-US" dirty="0"/>
          </a:p>
        </p:txBody>
      </p:sp>
      <p:pic>
        <p:nvPicPr>
          <p:cNvPr id="16" name="Content Placeholder 15">
            <a:extLst>
              <a:ext uri="{FF2B5EF4-FFF2-40B4-BE49-F238E27FC236}">
                <a16:creationId xmlns:a16="http://schemas.microsoft.com/office/drawing/2014/main" id="{1E86D7A4-A749-4829-BD9C-9BF7DBD87914}"/>
              </a:ext>
            </a:extLst>
          </p:cNvPr>
          <p:cNvPicPr>
            <a:picLocks noGrp="1" noChangeAspect="1"/>
          </p:cNvPicPr>
          <p:nvPr>
            <p:ph sz="half" idx="2"/>
          </p:nvPr>
        </p:nvPicPr>
        <p:blipFill>
          <a:blip r:embed="rId3"/>
          <a:stretch>
            <a:fillRect/>
          </a:stretch>
        </p:blipFill>
        <p:spPr>
          <a:xfrm>
            <a:off x="248343" y="3532543"/>
            <a:ext cx="5764891" cy="3200400"/>
          </a:xfrm>
        </p:spPr>
      </p:pic>
    </p:spTree>
    <p:extLst>
      <p:ext uri="{BB962C8B-B14F-4D97-AF65-F5344CB8AC3E}">
        <p14:creationId xmlns:p14="http://schemas.microsoft.com/office/powerpoint/2010/main" val="41154947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81">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83" name="Oval 82">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84" name="Oval 83">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86" name="Rectangle 85">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57C912-0D28-4E91-8CCD-A8384D705F0A}"/>
              </a:ext>
            </a:extLst>
          </p:cNvPr>
          <p:cNvSpPr>
            <a:spLocks noGrp="1"/>
          </p:cNvSpPr>
          <p:nvPr>
            <p:ph type="title"/>
          </p:nvPr>
        </p:nvSpPr>
        <p:spPr>
          <a:xfrm>
            <a:off x="6556100" y="1360493"/>
            <a:ext cx="5267726" cy="3106732"/>
          </a:xfrm>
        </p:spPr>
        <p:txBody>
          <a:bodyPr vert="horz" lIns="91440" tIns="45720" rIns="91440" bIns="45720" rtlCol="0" anchor="b">
            <a:normAutofit/>
          </a:bodyPr>
          <a:lstStyle/>
          <a:p>
            <a:pPr>
              <a:lnSpc>
                <a:spcPct val="80000"/>
              </a:lnSpc>
            </a:pPr>
            <a:r>
              <a:rPr lang="en-US" sz="7200" dirty="0">
                <a:solidFill>
                  <a:schemeClr val="tx1"/>
                </a:solidFill>
              </a:rPr>
              <a:t>Pavement and rehabilitation</a:t>
            </a:r>
            <a:br>
              <a:rPr lang="en-US" sz="7200" dirty="0">
                <a:solidFill>
                  <a:schemeClr val="tx1"/>
                </a:solidFill>
              </a:rPr>
            </a:br>
            <a:r>
              <a:rPr lang="en-US" sz="7200" dirty="0">
                <a:solidFill>
                  <a:schemeClr val="tx1"/>
                </a:solidFill>
              </a:rPr>
              <a:t>projects</a:t>
            </a:r>
          </a:p>
        </p:txBody>
      </p:sp>
      <p:sp>
        <p:nvSpPr>
          <p:cNvPr id="88" name="Freeform: Shape 87">
            <a:extLst>
              <a:ext uri="{FF2B5EF4-FFF2-40B4-BE49-F238E27FC236}">
                <a16:creationId xmlns:a16="http://schemas.microsoft.com/office/drawing/2014/main" id="{14A1598B-1957-47CF-AAF4-F7A36DA0E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descr="A close-up of a dog&#10;&#10;Description automatically generated with low confidence">
            <a:extLst>
              <a:ext uri="{FF2B5EF4-FFF2-40B4-BE49-F238E27FC236}">
                <a16:creationId xmlns:a16="http://schemas.microsoft.com/office/drawing/2014/main" id="{154F0587-46E7-4EE2-961F-00D366F80F0B}"/>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6636" r="3909"/>
          <a:stretch/>
        </p:blipFill>
        <p:spPr>
          <a:xfrm>
            <a:off x="812693" y="1526651"/>
            <a:ext cx="3673612" cy="3804698"/>
          </a:xfrm>
          <a:prstGeom prst="rect">
            <a:avLst/>
          </a:prstGeom>
        </p:spPr>
      </p:pic>
    </p:spTree>
    <p:extLst>
      <p:ext uri="{BB962C8B-B14F-4D97-AF65-F5344CB8AC3E}">
        <p14:creationId xmlns:p14="http://schemas.microsoft.com/office/powerpoint/2010/main" val="2342033631"/>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EC78E3E1-BBBA-4058-AAEB-714F04B025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53" name="Oval 52">
              <a:extLst>
                <a:ext uri="{FF2B5EF4-FFF2-40B4-BE49-F238E27FC236}">
                  <a16:creationId xmlns:a16="http://schemas.microsoft.com/office/drawing/2014/main" id="{86860FA5-CE2B-4019-8FD1-031D7D84E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54" name="Oval 53">
              <a:extLst>
                <a:ext uri="{FF2B5EF4-FFF2-40B4-BE49-F238E27FC236}">
                  <a16:creationId xmlns:a16="http://schemas.microsoft.com/office/drawing/2014/main" id="{392DF474-2C37-4DC7-B889-E88EAADEA6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56" name="Rectangle 55">
            <a:extLst>
              <a:ext uri="{FF2B5EF4-FFF2-40B4-BE49-F238E27FC236}">
                <a16:creationId xmlns:a16="http://schemas.microsoft.com/office/drawing/2014/main" id="{F3AF35CD-DA30-4E34-B0F3-32C27766D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857C912-0D28-4E91-8CCD-A8384D705F0A}"/>
              </a:ext>
            </a:extLst>
          </p:cNvPr>
          <p:cNvSpPr>
            <a:spLocks noGrp="1"/>
          </p:cNvSpPr>
          <p:nvPr>
            <p:ph type="title"/>
          </p:nvPr>
        </p:nvSpPr>
        <p:spPr>
          <a:xfrm>
            <a:off x="8156350" y="384096"/>
            <a:ext cx="3774393" cy="1609344"/>
          </a:xfrm>
          <a:ln>
            <a:noFill/>
          </a:ln>
        </p:spPr>
        <p:txBody>
          <a:bodyPr vert="horz" lIns="91440" tIns="45720" rIns="91440" bIns="45720" rtlCol="0" anchor="ctr">
            <a:normAutofit/>
          </a:bodyPr>
          <a:lstStyle/>
          <a:p>
            <a:r>
              <a:rPr lang="en-US" sz="4400" dirty="0">
                <a:solidFill>
                  <a:srgbClr val="A50021"/>
                </a:solidFill>
              </a:rPr>
              <a:t>Pave and rehabs</a:t>
            </a:r>
          </a:p>
        </p:txBody>
      </p:sp>
      <p:pic>
        <p:nvPicPr>
          <p:cNvPr id="26" name="Picture 25" descr="Shape&#10;&#10;Description automatically generated with medium confidence">
            <a:extLst>
              <a:ext uri="{FF2B5EF4-FFF2-40B4-BE49-F238E27FC236}">
                <a16:creationId xmlns:a16="http://schemas.microsoft.com/office/drawing/2014/main" id="{AB82FB9E-A5DC-4D8E-8E25-8C453BFE576C}"/>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33999" y="1111365"/>
            <a:ext cx="6882269" cy="4645530"/>
          </a:xfrm>
          <a:prstGeom prst="rect">
            <a:avLst/>
          </a:prstGeom>
        </p:spPr>
      </p:pic>
      <p:sp>
        <p:nvSpPr>
          <p:cNvPr id="3" name="Content Placeholder 2">
            <a:extLst>
              <a:ext uri="{FF2B5EF4-FFF2-40B4-BE49-F238E27FC236}">
                <a16:creationId xmlns:a16="http://schemas.microsoft.com/office/drawing/2014/main" id="{21960817-567D-4F34-AD06-35BB9AE6C150}"/>
              </a:ext>
            </a:extLst>
          </p:cNvPr>
          <p:cNvSpPr>
            <a:spLocks noGrp="1"/>
          </p:cNvSpPr>
          <p:nvPr>
            <p:ph sz="half" idx="1"/>
          </p:nvPr>
        </p:nvSpPr>
        <p:spPr>
          <a:xfrm>
            <a:off x="8156350" y="1787893"/>
            <a:ext cx="3544034" cy="4470981"/>
          </a:xfrm>
        </p:spPr>
        <p:txBody>
          <a:bodyPr vert="horz" lIns="91440" tIns="45720" rIns="91440" bIns="45720" rtlCol="0">
            <a:normAutofit lnSpcReduction="10000"/>
          </a:bodyPr>
          <a:lstStyle/>
          <a:p>
            <a:r>
              <a:rPr lang="en-US" sz="1800" dirty="0"/>
              <a:t>A good portion of the budget is spent on pave and rehabs.</a:t>
            </a:r>
          </a:p>
          <a:p>
            <a:r>
              <a:rPr lang="en-US" sz="1800" dirty="0"/>
              <a:t>Pave and Rehabs are projects that are quick turn-arounds.</a:t>
            </a:r>
          </a:p>
          <a:p>
            <a:r>
              <a:rPr lang="en-US" sz="1800" dirty="0"/>
              <a:t>Locations are just a dark stripe over the road.  </a:t>
            </a:r>
          </a:p>
          <a:p>
            <a:r>
              <a:rPr lang="en-US" sz="1800" dirty="0"/>
              <a:t>Minimal information is provided.</a:t>
            </a:r>
          </a:p>
          <a:p>
            <a:r>
              <a:rPr lang="en-US" sz="1800" dirty="0"/>
              <a:t>Several locations are bundled together.</a:t>
            </a:r>
          </a:p>
          <a:p>
            <a:r>
              <a:rPr lang="en-US" sz="1800" dirty="0"/>
              <a:t>Minimal utility participation is anticipated.</a:t>
            </a:r>
          </a:p>
          <a:p>
            <a:r>
              <a:rPr lang="en-US" sz="1800" dirty="0"/>
              <a:t>No defined schedule, usually construction spans over a couple of years.</a:t>
            </a:r>
          </a:p>
          <a:p>
            <a:endParaRPr lang="en-US" sz="1500" dirty="0"/>
          </a:p>
        </p:txBody>
      </p:sp>
      <p:grpSp>
        <p:nvGrpSpPr>
          <p:cNvPr id="58" name="Group 57">
            <a:extLst>
              <a:ext uri="{FF2B5EF4-FFF2-40B4-BE49-F238E27FC236}">
                <a16:creationId xmlns:a16="http://schemas.microsoft.com/office/drawing/2014/main" id="{BCFC42DC-2C46-47C4-BC61-530557385D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71" name="Oval 58">
              <a:extLst>
                <a:ext uri="{FF2B5EF4-FFF2-40B4-BE49-F238E27FC236}">
                  <a16:creationId xmlns:a16="http://schemas.microsoft.com/office/drawing/2014/main" id="{54B91A37-AA1F-4966-8ACF-93023547D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60" name="Oval 59">
              <a:extLst>
                <a:ext uri="{FF2B5EF4-FFF2-40B4-BE49-F238E27FC236}">
                  <a16:creationId xmlns:a16="http://schemas.microsoft.com/office/drawing/2014/main" id="{17B17AC5-0931-432F-9A4A-DDCFAA010A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6893759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nake with green eyes&#10;&#10;Description automatically generated with low confidence">
            <a:extLst>
              <a:ext uri="{FF2B5EF4-FFF2-40B4-BE49-F238E27FC236}">
                <a16:creationId xmlns:a16="http://schemas.microsoft.com/office/drawing/2014/main" id="{A8449FC3-C522-40BE-8E98-F399721E7BB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4842" b="23561"/>
          <a:stretch/>
        </p:blipFill>
        <p:spPr>
          <a:xfrm>
            <a:off x="-48999" y="0"/>
            <a:ext cx="12240999" cy="6858000"/>
          </a:xfrm>
          <a:prstGeom prst="rect">
            <a:avLst/>
          </a:prstGeom>
        </p:spPr>
      </p:pic>
      <p:sp>
        <p:nvSpPr>
          <p:cNvPr id="9" name="TextBox 8">
            <a:extLst>
              <a:ext uri="{FF2B5EF4-FFF2-40B4-BE49-F238E27FC236}">
                <a16:creationId xmlns:a16="http://schemas.microsoft.com/office/drawing/2014/main" id="{4A5AB2C3-0BBB-45BB-9976-8B31C632BA49}"/>
              </a:ext>
            </a:extLst>
          </p:cNvPr>
          <p:cNvSpPr txBox="1"/>
          <p:nvPr/>
        </p:nvSpPr>
        <p:spPr>
          <a:xfrm>
            <a:off x="0" y="0"/>
            <a:ext cx="10787517" cy="1446550"/>
          </a:xfrm>
          <a:prstGeom prst="rect">
            <a:avLst/>
          </a:prstGeom>
          <a:noFill/>
        </p:spPr>
        <p:txBody>
          <a:bodyPr wrap="square">
            <a:spAutoFit/>
          </a:bodyPr>
          <a:lstStyle/>
          <a:p>
            <a:r>
              <a:rPr lang="en-US" sz="6000" dirty="0">
                <a:solidFill>
                  <a:srgbClr val="A50021"/>
                </a:solidFill>
              </a:rPr>
              <a:t>MAINTENANCE PROJECTS</a:t>
            </a:r>
          </a:p>
          <a:p>
            <a:r>
              <a:rPr lang="en-US" sz="2800" dirty="0">
                <a:solidFill>
                  <a:srgbClr val="A50021"/>
                </a:solidFill>
              </a:rPr>
              <a:t>The other DelDOT</a:t>
            </a:r>
          </a:p>
        </p:txBody>
      </p:sp>
    </p:spTree>
    <p:extLst>
      <p:ext uri="{BB962C8B-B14F-4D97-AF65-F5344CB8AC3E}">
        <p14:creationId xmlns:p14="http://schemas.microsoft.com/office/powerpoint/2010/main" val="18051081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CCF043BA-0C52-4068-BCF5-2B2D89BA9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04E4A2-E397-4477-996C-2B33206EE9F2}"/>
              </a:ext>
            </a:extLst>
          </p:cNvPr>
          <p:cNvSpPr>
            <a:spLocks noGrp="1"/>
          </p:cNvSpPr>
          <p:nvPr>
            <p:ph type="title"/>
          </p:nvPr>
        </p:nvSpPr>
        <p:spPr>
          <a:xfrm>
            <a:off x="7883610" y="240761"/>
            <a:ext cx="3816774" cy="1166669"/>
          </a:xfrm>
          <a:ln>
            <a:noFill/>
          </a:ln>
        </p:spPr>
        <p:txBody>
          <a:bodyPr>
            <a:normAutofit fontScale="90000"/>
          </a:bodyPr>
          <a:lstStyle/>
          <a:p>
            <a:r>
              <a:rPr lang="en-US" sz="4400" dirty="0">
                <a:solidFill>
                  <a:srgbClr val="A50021"/>
                </a:solidFill>
              </a:rPr>
              <a:t>MAINTENANCE projects</a:t>
            </a:r>
          </a:p>
        </p:txBody>
      </p:sp>
      <p:pic>
        <p:nvPicPr>
          <p:cNvPr id="5" name="Picture 4">
            <a:extLst>
              <a:ext uri="{FF2B5EF4-FFF2-40B4-BE49-F238E27FC236}">
                <a16:creationId xmlns:a16="http://schemas.microsoft.com/office/drawing/2014/main" id="{13367E8A-F978-453D-B8EE-01B04F08FB97}"/>
              </a:ext>
            </a:extLst>
          </p:cNvPr>
          <p:cNvPicPr>
            <a:picLocks noChangeAspect="1"/>
          </p:cNvPicPr>
          <p:nvPr/>
        </p:nvPicPr>
        <p:blipFill rotWithShape="1">
          <a:blip r:embed="rId4"/>
          <a:srcRect l="7524" r="22855" b="1"/>
          <a:stretch/>
        </p:blipFill>
        <p:spPr>
          <a:xfrm>
            <a:off x="3343" y="10"/>
            <a:ext cx="7548923" cy="6857990"/>
          </a:xfrm>
          <a:prstGeom prst="rect">
            <a:avLst/>
          </a:prstGeom>
        </p:spPr>
      </p:pic>
      <p:sp>
        <p:nvSpPr>
          <p:cNvPr id="3" name="Content Placeholder 2">
            <a:extLst>
              <a:ext uri="{FF2B5EF4-FFF2-40B4-BE49-F238E27FC236}">
                <a16:creationId xmlns:a16="http://schemas.microsoft.com/office/drawing/2014/main" id="{CD3CE40B-BE8D-49A1-A1E6-467E4067E521}"/>
              </a:ext>
            </a:extLst>
          </p:cNvPr>
          <p:cNvSpPr>
            <a:spLocks noGrp="1"/>
          </p:cNvSpPr>
          <p:nvPr>
            <p:ph idx="1"/>
          </p:nvPr>
        </p:nvSpPr>
        <p:spPr>
          <a:xfrm>
            <a:off x="7742583" y="1510748"/>
            <a:ext cx="4289147" cy="5072815"/>
          </a:xfrm>
        </p:spPr>
        <p:txBody>
          <a:bodyPr>
            <a:noAutofit/>
          </a:bodyPr>
          <a:lstStyle/>
          <a:p>
            <a:r>
              <a:rPr lang="en-US" sz="1600" dirty="0"/>
              <a:t>Maintenance and Operations (M&amp;O) oversees the repairs, maintains, and upgrades to the State’s infrastructures.</a:t>
            </a:r>
          </a:p>
          <a:p>
            <a:r>
              <a:rPr lang="en-US" sz="1600" dirty="0"/>
              <a:t>These projects can come up fast and have short deadlines.</a:t>
            </a:r>
          </a:p>
          <a:p>
            <a:r>
              <a:rPr lang="en-US" sz="1600" dirty="0"/>
              <a:t>Do the best we can to give everyone as much time as possible to coordinate and perform work</a:t>
            </a:r>
          </a:p>
          <a:p>
            <a:r>
              <a:rPr lang="en-US" sz="1600" dirty="0"/>
              <a:t>Designers need to understand it takes time to:</a:t>
            </a:r>
          </a:p>
          <a:p>
            <a:pPr lvl="1">
              <a:buFont typeface="Wingdings" panose="05000000000000000000" pitchFamily="2" charset="2"/>
              <a:buChar char="Ø"/>
            </a:pPr>
            <a:r>
              <a:rPr lang="en-US" sz="1600" dirty="0"/>
              <a:t>Properly coordinate impacts</a:t>
            </a:r>
          </a:p>
          <a:p>
            <a:pPr lvl="1">
              <a:buFont typeface="Wingdings" panose="05000000000000000000" pitchFamily="2" charset="2"/>
              <a:buChar char="Ø"/>
            </a:pPr>
            <a:r>
              <a:rPr lang="en-US" sz="1600" dirty="0"/>
              <a:t>Set up agreements and funding</a:t>
            </a:r>
          </a:p>
          <a:p>
            <a:pPr lvl="1">
              <a:buFont typeface="Wingdings" panose="05000000000000000000" pitchFamily="2" charset="2"/>
              <a:buChar char="Ø"/>
            </a:pPr>
            <a:r>
              <a:rPr lang="en-US" sz="1600" dirty="0"/>
              <a:t>Complete relocation work</a:t>
            </a:r>
          </a:p>
          <a:p>
            <a:r>
              <a:rPr lang="en-US" sz="1600" dirty="0"/>
              <a:t>Utilities need to understand:</a:t>
            </a:r>
          </a:p>
          <a:p>
            <a:pPr lvl="1">
              <a:buFont typeface="Wingdings" panose="05000000000000000000" pitchFamily="2" charset="2"/>
              <a:buChar char="Ø"/>
            </a:pPr>
            <a:r>
              <a:rPr lang="en-US" sz="1600" dirty="0"/>
              <a:t>Accurate and quick responses are needed to keep projects moving</a:t>
            </a:r>
          </a:p>
          <a:p>
            <a:pPr lvl="1">
              <a:buFont typeface="Wingdings" panose="05000000000000000000" pitchFamily="2" charset="2"/>
              <a:buChar char="Ø"/>
            </a:pPr>
            <a:r>
              <a:rPr lang="en-US" sz="1600" dirty="0"/>
              <a:t>Delaying responses and work causes issues for everyone</a:t>
            </a:r>
          </a:p>
        </p:txBody>
      </p:sp>
      <p:grpSp>
        <p:nvGrpSpPr>
          <p:cNvPr id="57" name="Group 56">
            <a:extLst>
              <a:ext uri="{FF2B5EF4-FFF2-40B4-BE49-F238E27FC236}">
                <a16:creationId xmlns:a16="http://schemas.microsoft.com/office/drawing/2014/main" id="{789ACCC8-A635-400E-B9C0-AD9CA57109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63" name="Oval 57">
              <a:extLst>
                <a:ext uri="{FF2B5EF4-FFF2-40B4-BE49-F238E27FC236}">
                  <a16:creationId xmlns:a16="http://schemas.microsoft.com/office/drawing/2014/main" id="{CBC21CEB-233C-4B50-8CCA-829AD0428F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64" name="Oval 58">
              <a:extLst>
                <a:ext uri="{FF2B5EF4-FFF2-40B4-BE49-F238E27FC236}">
                  <a16:creationId xmlns:a16="http://schemas.microsoft.com/office/drawing/2014/main" id="{F3DF2D74-CD63-49A8-A93B-9DA2F5951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55547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D57A997F-57D3-4F47-B77A-14DE76B50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5B304EBC-E1F0-4042-84B1-65AD44AB17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30F5971A-100F-43B9-AF60-FD95A592D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4" name="Group 33">
            <a:extLst>
              <a:ext uri="{FF2B5EF4-FFF2-40B4-BE49-F238E27FC236}">
                <a16:creationId xmlns:a16="http://schemas.microsoft.com/office/drawing/2014/main" id="{B34AA403-A228-4305-AE48-0FF5690E3E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35" name="Oval 34">
              <a:extLst>
                <a:ext uri="{FF2B5EF4-FFF2-40B4-BE49-F238E27FC236}">
                  <a16:creationId xmlns:a16="http://schemas.microsoft.com/office/drawing/2014/main" id="{CC81A8F5-59C9-487C-91CC-79BB6660B4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6" name="Oval 35">
              <a:extLst>
                <a:ext uri="{FF2B5EF4-FFF2-40B4-BE49-F238E27FC236}">
                  <a16:creationId xmlns:a16="http://schemas.microsoft.com/office/drawing/2014/main" id="{782DF6B4-81CE-4086-A1B1-BE48BA8E2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38" name="Rectangle 37">
            <a:extLst>
              <a:ext uri="{FF2B5EF4-FFF2-40B4-BE49-F238E27FC236}">
                <a16:creationId xmlns:a16="http://schemas.microsoft.com/office/drawing/2014/main" id="{400F3000-CB4D-4FB6-B179-7AAD84D5D3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22" name="Picture 21" descr="Logo, icon&#10;&#10;Description automatically generated">
            <a:extLst>
              <a:ext uri="{FF2B5EF4-FFF2-40B4-BE49-F238E27FC236}">
                <a16:creationId xmlns:a16="http://schemas.microsoft.com/office/drawing/2014/main" id="{BD3D0FAB-0DB3-40FD-987B-C50152DEEB42}"/>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5073" r="2001" b="-4"/>
          <a:stretch/>
        </p:blipFill>
        <p:spPr>
          <a:xfrm>
            <a:off x="2" y="10"/>
            <a:ext cx="3956041" cy="4257356"/>
          </a:xfrm>
          <a:prstGeom prst="rect">
            <a:avLst/>
          </a:prstGeom>
        </p:spPr>
      </p:pic>
      <p:sp>
        <p:nvSpPr>
          <p:cNvPr id="40" name="Rectangle 39">
            <a:extLst>
              <a:ext uri="{FF2B5EF4-FFF2-40B4-BE49-F238E27FC236}">
                <a16:creationId xmlns:a16="http://schemas.microsoft.com/office/drawing/2014/main" id="{D1F217F8-3684-4D00-804B-D54A48567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59429"/>
            <a:ext cx="12192000" cy="250840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3">
            <a:extLst>
              <a:ext uri="{FF2B5EF4-FFF2-40B4-BE49-F238E27FC236}">
                <a16:creationId xmlns:a16="http://schemas.microsoft.com/office/drawing/2014/main" id="{974AA71E-15BE-49A6-B7EF-96C6305DF3E0}"/>
              </a:ext>
            </a:extLst>
          </p:cNvPr>
          <p:cNvSpPr txBox="1">
            <a:spLocks/>
          </p:cNvSpPr>
          <p:nvPr/>
        </p:nvSpPr>
        <p:spPr>
          <a:xfrm>
            <a:off x="1051560" y="4355691"/>
            <a:ext cx="9081066" cy="1616295"/>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ts val="1000"/>
              </a:spcBef>
              <a:buClr>
                <a:schemeClr val="accent1">
                  <a:lumMod val="75000"/>
                </a:schemeClr>
              </a:buClr>
              <a:buSzPct val="85000"/>
              <a:buFont typeface="Wingdings" pitchFamily="2" charset="2"/>
              <a:buNone/>
              <a:defRPr sz="1400"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900"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900"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900"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900"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900" kern="1200">
                <a:solidFill>
                  <a:schemeClr val="tx1"/>
                </a:solidFill>
                <a:latin typeface="+mn-lt"/>
                <a:ea typeface="+mn-ea"/>
                <a:cs typeface="+mn-cs"/>
              </a:defRPr>
            </a:lvl9pPr>
          </a:lstStyle>
          <a:p>
            <a:pPr marL="160020">
              <a:lnSpc>
                <a:spcPct val="80000"/>
              </a:lnSpc>
              <a:spcBef>
                <a:spcPct val="0"/>
              </a:spcBef>
              <a:spcAft>
                <a:spcPts val="600"/>
              </a:spcAft>
            </a:pPr>
            <a:r>
              <a:rPr lang="en-US" sz="6600" b="1" kern="1200" cap="all" baseline="0" dirty="0">
                <a:blipFill dpi="0" rotWithShape="1">
                  <a:blip r:embed="rId4"/>
                  <a:srcRect/>
                  <a:tile tx="6350" ty="-127000" sx="65000" sy="64000" flip="none" algn="tl"/>
                </a:blipFill>
                <a:latin typeface="+mj-lt"/>
                <a:ea typeface="+mj-ea"/>
                <a:cs typeface="+mj-cs"/>
              </a:rPr>
              <a:t>QUESTION</a:t>
            </a:r>
          </a:p>
        </p:txBody>
      </p:sp>
      <p:pic>
        <p:nvPicPr>
          <p:cNvPr id="10" name="Picture Placeholder 9" descr="A light bulb with a blue light&#10;&#10;Description automatically generated with low confidence">
            <a:extLst>
              <a:ext uri="{FF2B5EF4-FFF2-40B4-BE49-F238E27FC236}">
                <a16:creationId xmlns:a16="http://schemas.microsoft.com/office/drawing/2014/main" id="{338095B6-F30F-47D2-B513-20CE9B884255}"/>
              </a:ext>
            </a:extLst>
          </p:cNvPr>
          <p:cNvPicPr>
            <a:picLocks noGrp="1" noChangeAspect="1"/>
          </p:cNvPicPr>
          <p:nvPr>
            <p:ph type="pic" idx="1"/>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648" r="4105" b="2"/>
          <a:stretch/>
        </p:blipFill>
        <p:spPr>
          <a:xfrm>
            <a:off x="4108217" y="10"/>
            <a:ext cx="3973423" cy="4261094"/>
          </a:xfrm>
          <a:prstGeom prst="rect">
            <a:avLst/>
          </a:prstGeom>
        </p:spPr>
      </p:pic>
      <p:pic>
        <p:nvPicPr>
          <p:cNvPr id="23" name="Picture 22" descr="Icon&#10;&#10;Description automatically generated">
            <a:extLst>
              <a:ext uri="{FF2B5EF4-FFF2-40B4-BE49-F238E27FC236}">
                <a16:creationId xmlns:a16="http://schemas.microsoft.com/office/drawing/2014/main" id="{502E2EA9-27DE-437F-B49B-24C446D10421}"/>
              </a:ext>
            </a:extLst>
          </p:cNvPr>
          <p:cNvPicPr>
            <a:picLocks noChangeAspect="1"/>
          </p:cNvPicPr>
          <p:nvPr/>
        </p:nvPicPr>
        <p:blipFill rotWithShape="1">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l="193" r="5742" b="2"/>
          <a:stretch/>
        </p:blipFill>
        <p:spPr>
          <a:xfrm>
            <a:off x="8233814" y="10"/>
            <a:ext cx="3958184" cy="4261094"/>
          </a:xfrm>
          <a:prstGeom prst="rect">
            <a:avLst/>
          </a:prstGeom>
        </p:spPr>
      </p:pic>
      <p:grpSp>
        <p:nvGrpSpPr>
          <p:cNvPr id="42" name="Group 41">
            <a:extLst>
              <a:ext uri="{FF2B5EF4-FFF2-40B4-BE49-F238E27FC236}">
                <a16:creationId xmlns:a16="http://schemas.microsoft.com/office/drawing/2014/main" id="{2CEE76BF-07C6-4367-B97B-6DC934BB89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45590" y="5111496"/>
            <a:ext cx="1080904" cy="1080902"/>
            <a:chOff x="9685338" y="4460675"/>
            <a:chExt cx="1080904" cy="1080902"/>
          </a:xfrm>
        </p:grpSpPr>
        <p:sp>
          <p:nvSpPr>
            <p:cNvPr id="43" name="Oval 42">
              <a:extLst>
                <a:ext uri="{FF2B5EF4-FFF2-40B4-BE49-F238E27FC236}">
                  <a16:creationId xmlns:a16="http://schemas.microsoft.com/office/drawing/2014/main" id="{95479CDE-C0E3-401E-8E81-9A0A24DB65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68" name="Oval 43">
              <a:extLst>
                <a:ext uri="{FF2B5EF4-FFF2-40B4-BE49-F238E27FC236}">
                  <a16:creationId xmlns:a16="http://schemas.microsoft.com/office/drawing/2014/main" id="{303F6F89-8406-4140-A320-A8BA08C4CD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79335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57F1D5-FC7C-4E8C-853D-0F4816BE05DA}"/>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3097521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6CF6A51-4B41-487A-A292-4C6CFDEEE90E}"/>
              </a:ext>
            </a:extLst>
          </p:cNvPr>
          <p:cNvSpPr>
            <a:spLocks noGrp="1"/>
          </p:cNvSpPr>
          <p:nvPr>
            <p:ph type="title"/>
          </p:nvPr>
        </p:nvSpPr>
        <p:spPr>
          <a:xfrm>
            <a:off x="1069848" y="484632"/>
            <a:ext cx="10058400" cy="1609344"/>
          </a:xfrm>
        </p:spPr>
        <p:txBody>
          <a:bodyPr>
            <a:normAutofit/>
          </a:bodyPr>
          <a:lstStyle/>
          <a:p>
            <a:r>
              <a:rPr lang="en-US" b="1" dirty="0">
                <a:latin typeface="+mn-lt"/>
              </a:rPr>
              <a:t>Concept / survey phase</a:t>
            </a:r>
          </a:p>
        </p:txBody>
      </p:sp>
      <p:sp>
        <p:nvSpPr>
          <p:cNvPr id="3" name="Content Placeholder 2">
            <a:extLst>
              <a:ext uri="{FF2B5EF4-FFF2-40B4-BE49-F238E27FC236}">
                <a16:creationId xmlns:a16="http://schemas.microsoft.com/office/drawing/2014/main" id="{2359FB43-65A7-4A27-B9DA-C9F3B0B8F450}"/>
              </a:ext>
            </a:extLst>
          </p:cNvPr>
          <p:cNvSpPr>
            <a:spLocks noGrp="1"/>
          </p:cNvSpPr>
          <p:nvPr>
            <p:ph idx="1"/>
          </p:nvPr>
        </p:nvSpPr>
        <p:spPr>
          <a:xfrm>
            <a:off x="1069848" y="2320412"/>
            <a:ext cx="10058400" cy="4366469"/>
          </a:xfrm>
        </p:spPr>
        <p:txBody>
          <a:bodyPr>
            <a:normAutofit fontScale="92500" lnSpcReduction="20000"/>
          </a:bodyPr>
          <a:lstStyle/>
          <a:p>
            <a:pPr marL="0" marR="0" lvl="0" indent="0">
              <a:spcBef>
                <a:spcPts val="0"/>
              </a:spcBef>
              <a:spcAft>
                <a:spcPts val="0"/>
              </a:spcAft>
              <a:buNone/>
              <a:tabLst>
                <a:tab pos="400050" algn="l"/>
              </a:tabLst>
            </a:pPr>
            <a:r>
              <a:rPr lang="en-US" sz="1800" dirty="0">
                <a:effectLst/>
                <a:ea typeface="Times New Roman" panose="02020603050405020304" pitchFamily="18" charset="0"/>
              </a:rPr>
              <a:t>Beginning of the project pl</a:t>
            </a:r>
            <a:r>
              <a:rPr lang="en-US" sz="1800" dirty="0">
                <a:ea typeface="Times New Roman" panose="02020603050405020304" pitchFamily="18" charset="0"/>
              </a:rPr>
              <a:t>anning phase</a:t>
            </a:r>
            <a:endParaRPr lang="en-US" sz="1800" dirty="0">
              <a:effectLst/>
              <a:ea typeface="Times New Roman" panose="02020603050405020304" pitchFamily="18" charset="0"/>
            </a:endParaRPr>
          </a:p>
          <a:p>
            <a:pPr marL="0" marR="0" lvl="0" indent="0">
              <a:spcBef>
                <a:spcPts val="0"/>
              </a:spcBef>
              <a:spcAft>
                <a:spcPts val="0"/>
              </a:spcAft>
              <a:buNone/>
              <a:tabLst>
                <a:tab pos="400050" algn="l"/>
              </a:tabLst>
            </a:pPr>
            <a:endParaRPr lang="en-US" sz="1800" dirty="0">
              <a:effectLst/>
              <a:ea typeface="Calibri" panose="020F0502020204030204" pitchFamily="34" charset="0"/>
            </a:endParaRPr>
          </a:p>
          <a:p>
            <a:pPr marL="342900" indent="-342900">
              <a:spcBef>
                <a:spcPts val="0"/>
              </a:spcBef>
              <a:buFont typeface="Wingdings" panose="05000000000000000000" pitchFamily="2" charset="2"/>
              <a:buChar char=""/>
              <a:tabLst>
                <a:tab pos="400050" algn="l"/>
              </a:tabLst>
            </a:pPr>
            <a:r>
              <a:rPr lang="en-US" sz="1800" dirty="0">
                <a:effectLst/>
                <a:ea typeface="Times New Roman" panose="02020603050405020304" pitchFamily="18" charset="0"/>
              </a:rPr>
              <a:t>The Concept/Survey plans are the existing condition plans showing the minimal information.</a:t>
            </a:r>
          </a:p>
          <a:p>
            <a:pPr marL="342900" indent="-342900">
              <a:spcBef>
                <a:spcPts val="0"/>
              </a:spcBef>
              <a:buFont typeface="Wingdings" panose="05000000000000000000" pitchFamily="2" charset="2"/>
              <a:buChar char=""/>
              <a:tabLst>
                <a:tab pos="400050" algn="l"/>
              </a:tabLst>
            </a:pPr>
            <a:endParaRPr lang="en-US" sz="1800" dirty="0">
              <a:ea typeface="Times New Roman" panose="02020603050405020304" pitchFamily="18" charset="0"/>
            </a:endParaRPr>
          </a:p>
          <a:p>
            <a:pPr marL="342900" indent="-342900">
              <a:spcBef>
                <a:spcPts val="0"/>
              </a:spcBef>
              <a:buFont typeface="Wingdings" panose="05000000000000000000" pitchFamily="2" charset="2"/>
              <a:buChar char=""/>
              <a:tabLst>
                <a:tab pos="400050" algn="l"/>
              </a:tabLst>
            </a:pPr>
            <a:r>
              <a:rPr lang="en-US" sz="1800" dirty="0">
                <a:ea typeface="Times New Roman" panose="02020603050405020304" pitchFamily="18" charset="0"/>
              </a:rPr>
              <a:t>The utility company’s uses these plans to showing their existing facilities.</a:t>
            </a:r>
          </a:p>
          <a:p>
            <a:pPr marL="342900" indent="-342900">
              <a:spcBef>
                <a:spcPts val="0"/>
              </a:spcBef>
              <a:buFont typeface="Wingdings" panose="05000000000000000000" pitchFamily="2" charset="2"/>
              <a:buChar char=""/>
              <a:tabLst>
                <a:tab pos="400050" algn="l"/>
              </a:tabLst>
            </a:pPr>
            <a:endParaRPr lang="en-US" sz="1600" dirty="0">
              <a:effectLst/>
              <a:ea typeface="Times New Roman" panose="02020603050405020304" pitchFamily="18" charset="0"/>
            </a:endParaRPr>
          </a:p>
          <a:p>
            <a:pPr marL="342900" indent="-342900">
              <a:spcBef>
                <a:spcPts val="0"/>
              </a:spcBef>
              <a:buFont typeface="Wingdings" panose="05000000000000000000" pitchFamily="2" charset="2"/>
              <a:buChar char=""/>
              <a:tabLst>
                <a:tab pos="400050" algn="l"/>
              </a:tabLst>
            </a:pPr>
            <a:r>
              <a:rPr lang="en-US" sz="1800" dirty="0">
                <a:effectLst/>
                <a:ea typeface="Times New Roman" panose="02020603050405020304" pitchFamily="18" charset="0"/>
              </a:rPr>
              <a:t>DELDOT identifies whether or not designation through a SUE firm will be needed.  </a:t>
            </a:r>
          </a:p>
          <a:p>
            <a:pPr marL="342900" indent="-342900">
              <a:spcBef>
                <a:spcPts val="0"/>
              </a:spcBef>
              <a:buFont typeface="Wingdings" panose="05000000000000000000" pitchFamily="2" charset="2"/>
              <a:buChar char=""/>
              <a:tabLst>
                <a:tab pos="400050" algn="l"/>
              </a:tabLst>
            </a:pPr>
            <a:endParaRPr lang="en-US" sz="1800" dirty="0">
              <a:ea typeface="Times New Roman" panose="02020603050405020304" pitchFamily="18" charset="0"/>
            </a:endParaRPr>
          </a:p>
          <a:p>
            <a:pPr marL="342900" indent="-342900">
              <a:spcBef>
                <a:spcPts val="0"/>
              </a:spcBef>
              <a:buFont typeface="Wingdings" panose="05000000000000000000" pitchFamily="2" charset="2"/>
              <a:buChar char=""/>
              <a:tabLst>
                <a:tab pos="400050" algn="l"/>
              </a:tabLst>
            </a:pPr>
            <a:r>
              <a:rPr lang="en-US" sz="1800" dirty="0">
                <a:effectLst/>
                <a:ea typeface="Times New Roman" panose="02020603050405020304" pitchFamily="18" charset="0"/>
              </a:rPr>
              <a:t>When SUE is performed, DelDOT tries to have this done prior to the Survey submission.</a:t>
            </a:r>
          </a:p>
          <a:p>
            <a:pPr marL="0" marR="0" lvl="0" indent="0">
              <a:spcBef>
                <a:spcPts val="0"/>
              </a:spcBef>
              <a:spcAft>
                <a:spcPts val="0"/>
              </a:spcAft>
              <a:buNone/>
              <a:tabLst>
                <a:tab pos="400050" algn="l"/>
              </a:tabLst>
            </a:pPr>
            <a:endParaRPr lang="en-US" sz="1800" dirty="0">
              <a:effectLst/>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dirty="0">
                <a:effectLst/>
                <a:ea typeface="Times New Roman" panose="02020603050405020304" pitchFamily="18" charset="0"/>
              </a:rPr>
              <a:t>The utilities are required to review and confirm their facility locations on the plans regardless of the Department's use of a SUE consultant. </a:t>
            </a:r>
          </a:p>
          <a:p>
            <a:pPr lvl="2" indent="0">
              <a:spcBef>
                <a:spcPts val="0"/>
              </a:spcBef>
              <a:spcAft>
                <a:spcPts val="0"/>
              </a:spcAft>
              <a:buNone/>
            </a:pPr>
            <a:r>
              <a:rPr lang="en-US" sz="1200" dirty="0">
                <a:effectLst/>
                <a:ea typeface="Times New Roman" panose="02020603050405020304" pitchFamily="18" charset="0"/>
              </a:rPr>
              <a:t>(</a:t>
            </a:r>
            <a:r>
              <a:rPr lang="en-US" sz="1200" i="1" dirty="0">
                <a:effectLst/>
                <a:ea typeface="Times New Roman" panose="02020603050405020304" pitchFamily="18" charset="0"/>
              </a:rPr>
              <a:t>DelDOT Utility Manual 5.1.1.2)</a:t>
            </a:r>
            <a:endParaRPr lang="en-US" sz="1800" dirty="0">
              <a:effectLst/>
              <a:ea typeface="Times New Roman" panose="02020603050405020304" pitchFamily="18" charset="0"/>
            </a:endParaRPr>
          </a:p>
          <a:p>
            <a:pPr marL="0" indent="0">
              <a:spcBef>
                <a:spcPts val="0"/>
              </a:spcBef>
              <a:buNone/>
              <a:tabLst>
                <a:tab pos="400050" algn="l"/>
              </a:tabLst>
            </a:pPr>
            <a:endParaRPr lang="en-US" sz="1800" dirty="0">
              <a:effectLst/>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tabLst>
                <a:tab pos="400050" algn="l"/>
              </a:tabLst>
            </a:pPr>
            <a:r>
              <a:rPr lang="en-US" sz="1800" dirty="0">
                <a:effectLst/>
                <a:ea typeface="Times New Roman" panose="02020603050405020304" pitchFamily="18" charset="0"/>
              </a:rPr>
              <a:t>What does the utility have in the project limits?  NOW is the time to think about system upgrades</a:t>
            </a:r>
          </a:p>
          <a:p>
            <a:pPr marL="0" marR="0" lvl="0" indent="0">
              <a:spcBef>
                <a:spcPts val="0"/>
              </a:spcBef>
              <a:spcAft>
                <a:spcPts val="0"/>
              </a:spcAft>
              <a:buNone/>
              <a:tabLst>
                <a:tab pos="400050" algn="l"/>
              </a:tabLst>
            </a:pPr>
            <a:endParaRPr lang="en-US" sz="1800" dirty="0">
              <a:effectLst/>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tabLst>
                <a:tab pos="400050" algn="l"/>
              </a:tabLst>
            </a:pPr>
            <a:r>
              <a:rPr lang="en-US" sz="1800" dirty="0">
                <a:effectLst/>
                <a:ea typeface="Times New Roman" panose="02020603050405020304" pitchFamily="18" charset="0"/>
              </a:rPr>
              <a:t>Can it be easily relocated?  NOW is the time to bring up hardships.   Helps to set scope of project.</a:t>
            </a:r>
            <a:endParaRPr lang="en-US" sz="1800" dirty="0">
              <a:effectLst/>
              <a:ea typeface="Calibri" panose="020F0502020204030204" pitchFamily="34" charset="0"/>
            </a:endParaRPr>
          </a:p>
          <a:p>
            <a:pPr marL="342900" marR="0" lvl="0" indent="-342900">
              <a:spcBef>
                <a:spcPts val="0"/>
              </a:spcBef>
              <a:spcAft>
                <a:spcPts val="0"/>
              </a:spcAft>
              <a:buFont typeface="Wingdings" panose="05000000000000000000" pitchFamily="2" charset="2"/>
              <a:buChar char=""/>
              <a:tabLst>
                <a:tab pos="400050" algn="l"/>
              </a:tabLst>
            </a:pPr>
            <a:endParaRPr lang="en-US" sz="1800" dirty="0">
              <a:effectLst/>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tabLst>
                <a:tab pos="400050" algn="l"/>
              </a:tabLst>
            </a:pPr>
            <a:r>
              <a:rPr lang="en-US" sz="1800" dirty="0">
                <a:effectLst/>
                <a:ea typeface="Times New Roman" panose="02020603050405020304" pitchFamily="18" charset="0"/>
              </a:rPr>
              <a:t>Utility Easements – Provide documentation to DelDOT</a:t>
            </a:r>
            <a:endParaRPr lang="en-US" sz="1800" dirty="0">
              <a:effectLst/>
              <a:ea typeface="Calibri" panose="020F0502020204030204" pitchFamily="34" charset="0"/>
            </a:endParaRPr>
          </a:p>
          <a:p>
            <a:pPr marL="342900" marR="0" lvl="0" indent="-342900">
              <a:spcBef>
                <a:spcPts val="0"/>
              </a:spcBef>
              <a:spcAft>
                <a:spcPts val="0"/>
              </a:spcAft>
              <a:buFont typeface="Wingdings" panose="05000000000000000000" pitchFamily="2" charset="2"/>
              <a:buChar char=""/>
              <a:tabLst>
                <a:tab pos="400050" algn="l"/>
              </a:tabLst>
            </a:pPr>
            <a:endParaRPr lang="en-US" sz="1800" dirty="0">
              <a:effectLst/>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tabLst>
                <a:tab pos="400050" algn="l"/>
              </a:tabLst>
            </a:pPr>
            <a:r>
              <a:rPr lang="en-US" sz="1800" dirty="0">
                <a:effectLst/>
                <a:ea typeface="Times New Roman" panose="02020603050405020304" pitchFamily="18" charset="0"/>
              </a:rPr>
              <a:t>Are test holes (TH’s) need to identify the utility?</a:t>
            </a:r>
            <a:endParaRPr lang="en-US" sz="1800" dirty="0">
              <a:effectLst/>
              <a:ea typeface="Calibri" panose="020F0502020204030204" pitchFamily="34" charset="0"/>
            </a:endParaRPr>
          </a:p>
          <a:p>
            <a:pPr marL="342900" marR="0" lvl="0" indent="-342900">
              <a:spcBef>
                <a:spcPts val="0"/>
              </a:spcBef>
              <a:spcAft>
                <a:spcPts val="0"/>
              </a:spcAft>
              <a:buFont typeface="Wingdings" panose="05000000000000000000" pitchFamily="2" charset="2"/>
              <a:buChar char=""/>
              <a:tabLst>
                <a:tab pos="400050" algn="l"/>
              </a:tabLst>
            </a:pPr>
            <a:endParaRPr lang="en-US" sz="1800" dirty="0">
              <a:effectLst/>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tabLst>
                <a:tab pos="400050" algn="l"/>
              </a:tabLst>
            </a:pPr>
            <a:r>
              <a:rPr lang="en-US" sz="1800" dirty="0">
                <a:effectLst/>
                <a:ea typeface="Times New Roman" panose="02020603050405020304" pitchFamily="18" charset="0"/>
              </a:rPr>
              <a:t>Any existing private services (meter pits, service drops, etc.) that may be affected.</a:t>
            </a:r>
            <a:endParaRPr lang="en-US" sz="1800" dirty="0">
              <a:effectLst/>
              <a:ea typeface="Calibri" panose="020F0502020204030204" pitchFamily="34" charset="0"/>
            </a:endParaRPr>
          </a:p>
          <a:p>
            <a:endParaRPr lang="en-US" dirty="0"/>
          </a:p>
        </p:txBody>
      </p:sp>
      <p:sp>
        <p:nvSpPr>
          <p:cNvPr id="16" name="Oval 1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25135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p:nvSpPr>
          <p:cNvPr id="33" name="Rectangle 14">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16">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Rectangle 18">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6" name="Group 20">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22" name="Oval 21">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sp>
        <p:sp>
          <p:nvSpPr>
            <p:cNvPr id="23" name="Oval 22">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37" name="Rectangle 24">
            <a:extLst>
              <a:ext uri="{FF2B5EF4-FFF2-40B4-BE49-F238E27FC236}">
                <a16:creationId xmlns:a16="http://schemas.microsoft.com/office/drawing/2014/main" id="{0E2D3DCD-4716-40AA-90C0-6F2F9F116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8" name="Rectangle 26">
            <a:extLst>
              <a:ext uri="{FF2B5EF4-FFF2-40B4-BE49-F238E27FC236}">
                <a16:creationId xmlns:a16="http://schemas.microsoft.com/office/drawing/2014/main" id="{037BACED-9574-4AAE-9D04-510030835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25845"/>
            <a:ext cx="12192000" cy="2610465"/>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8FA1DD3-0F20-4B50-8C3E-1212400897BE}"/>
              </a:ext>
            </a:extLst>
          </p:cNvPr>
          <p:cNvSpPr>
            <a:spLocks noGrp="1"/>
          </p:cNvSpPr>
          <p:nvPr>
            <p:ph type="title"/>
          </p:nvPr>
        </p:nvSpPr>
        <p:spPr>
          <a:xfrm>
            <a:off x="1051559" y="4355692"/>
            <a:ext cx="10509069" cy="1472224"/>
          </a:xfrm>
        </p:spPr>
        <p:txBody>
          <a:bodyPr vert="horz" lIns="91440" tIns="45720" rIns="91440" bIns="45720" rtlCol="0" anchor="b">
            <a:normAutofit/>
          </a:bodyPr>
          <a:lstStyle/>
          <a:p>
            <a:pPr>
              <a:lnSpc>
                <a:spcPct val="80000"/>
              </a:lnSpc>
            </a:pPr>
            <a:r>
              <a:rPr lang="en-US" sz="6600" dirty="0">
                <a:solidFill>
                  <a:schemeClr val="tx1"/>
                </a:solidFill>
              </a:rPr>
              <a:t>Thank you!</a:t>
            </a:r>
          </a:p>
        </p:txBody>
      </p:sp>
      <p:pic>
        <p:nvPicPr>
          <p:cNvPr id="10" name="Picture Placeholder 9" descr="A road with a tunnel and trees on the side&#10;&#10;Description automatically generated with low confidence">
            <a:extLst>
              <a:ext uri="{FF2B5EF4-FFF2-40B4-BE49-F238E27FC236}">
                <a16:creationId xmlns:a16="http://schemas.microsoft.com/office/drawing/2014/main" id="{1C58AA83-ABE0-4E9D-BA69-80EA5307AD39}"/>
              </a:ext>
            </a:extLst>
          </p:cNvPr>
          <p:cNvPicPr>
            <a:picLocks noGrp="1" noChangeAspect="1"/>
          </p:cNvPicPr>
          <p:nvPr>
            <p:ph type="pic" idx="1"/>
          </p:nvPr>
        </p:nvPicPr>
        <p:blipFill rotWithShape="1">
          <a:blip r:embed="rId7">
            <a:extLst>
              <a:ext uri="{28A0092B-C50C-407E-A947-70E740481C1C}">
                <a14:useLocalDpi xmlns:a14="http://schemas.microsoft.com/office/drawing/2010/main" val="0"/>
              </a:ext>
            </a:extLst>
          </a:blip>
          <a:srcRect t="22266" b="15860"/>
          <a:stretch/>
        </p:blipFill>
        <p:spPr>
          <a:xfrm>
            <a:off x="20" y="10"/>
            <a:ext cx="12191980" cy="4243361"/>
          </a:xfrm>
          <a:prstGeom prst="rect">
            <a:avLst/>
          </a:prstGeom>
        </p:spPr>
      </p:pic>
      <p:pic>
        <p:nvPicPr>
          <p:cNvPr id="5" name="Picture 4">
            <a:extLst>
              <a:ext uri="{FF2B5EF4-FFF2-40B4-BE49-F238E27FC236}">
                <a16:creationId xmlns:a16="http://schemas.microsoft.com/office/drawing/2014/main" id="{A050CD34-382B-471C-9AE1-7419DFCE1B1D}"/>
              </a:ext>
            </a:extLst>
          </p:cNvPr>
          <p:cNvPicPr>
            <a:picLocks noChangeAspect="1"/>
          </p:cNvPicPr>
          <p:nvPr/>
        </p:nvPicPr>
        <p:blipFill>
          <a:blip r:embed="rId8"/>
          <a:stretch>
            <a:fillRect/>
          </a:stretch>
        </p:blipFill>
        <p:spPr>
          <a:xfrm>
            <a:off x="6232381" y="4553778"/>
            <a:ext cx="1080903" cy="2097279"/>
          </a:xfrm>
          <a:prstGeom prst="rect">
            <a:avLst/>
          </a:prstGeom>
        </p:spPr>
      </p:pic>
    </p:spTree>
    <p:extLst>
      <p:ext uri="{BB962C8B-B14F-4D97-AF65-F5344CB8AC3E}">
        <p14:creationId xmlns:p14="http://schemas.microsoft.com/office/powerpoint/2010/main" val="1433037026"/>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1689A-D050-49E2-A498-A8F91A7310EE}"/>
              </a:ext>
            </a:extLst>
          </p:cNvPr>
          <p:cNvSpPr>
            <a:spLocks noGrp="1"/>
          </p:cNvSpPr>
          <p:nvPr>
            <p:ph type="title"/>
          </p:nvPr>
        </p:nvSpPr>
        <p:spPr/>
        <p:txBody>
          <a:bodyPr/>
          <a:lstStyle/>
          <a:p>
            <a:r>
              <a:rPr lang="en-US" dirty="0"/>
              <a:t>What is Public Works?</a:t>
            </a:r>
          </a:p>
        </p:txBody>
      </p:sp>
      <p:sp>
        <p:nvSpPr>
          <p:cNvPr id="3" name="Content Placeholder 2">
            <a:extLst>
              <a:ext uri="{FF2B5EF4-FFF2-40B4-BE49-F238E27FC236}">
                <a16:creationId xmlns:a16="http://schemas.microsoft.com/office/drawing/2014/main" id="{2AA83E11-5ABE-4B31-BF67-BCAA00620DAA}"/>
              </a:ext>
            </a:extLst>
          </p:cNvPr>
          <p:cNvSpPr>
            <a:spLocks noGrp="1"/>
          </p:cNvSpPr>
          <p:nvPr>
            <p:ph idx="1"/>
          </p:nvPr>
        </p:nvSpPr>
        <p:spPr/>
        <p:txBody>
          <a:bodyPr>
            <a:normAutofit/>
          </a:bodyPr>
          <a:lstStyle/>
          <a:p>
            <a:r>
              <a:rPr lang="en-US" dirty="0"/>
              <a:t>DelDOT Public Works are responsible for all permitting of access to State right-of-way.</a:t>
            </a:r>
          </a:p>
          <a:p>
            <a:r>
              <a:rPr lang="en-US" dirty="0"/>
              <a:t>DelDOT Public Works processes approximately 3,000 utility permits per year, just over 1,300 permits a year comes from the Canal District in New Castle County.</a:t>
            </a:r>
          </a:p>
          <a:p>
            <a:r>
              <a:rPr lang="en-US" dirty="0"/>
              <a:t>Our primary tool for processing all those permits is the Utility Permit Application (UPA), a web-based service which can be found at services.deldot.gov.</a:t>
            </a:r>
          </a:p>
          <a:p>
            <a:endParaRPr lang="en-US" dirty="0"/>
          </a:p>
        </p:txBody>
      </p:sp>
    </p:spTree>
    <p:extLst>
      <p:ext uri="{BB962C8B-B14F-4D97-AF65-F5344CB8AC3E}">
        <p14:creationId xmlns:p14="http://schemas.microsoft.com/office/powerpoint/2010/main" val="37590950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1689A-D050-49E2-A498-A8F91A7310EE}"/>
              </a:ext>
            </a:extLst>
          </p:cNvPr>
          <p:cNvSpPr>
            <a:spLocks noGrp="1"/>
          </p:cNvSpPr>
          <p:nvPr>
            <p:ph type="title"/>
          </p:nvPr>
        </p:nvSpPr>
        <p:spPr/>
        <p:txBody>
          <a:bodyPr/>
          <a:lstStyle/>
          <a:p>
            <a:r>
              <a:rPr lang="en-US"/>
              <a:t>What is the utility permit application (UPA)?</a:t>
            </a:r>
            <a:endParaRPr lang="en-US" dirty="0"/>
          </a:p>
        </p:txBody>
      </p:sp>
      <p:pic>
        <p:nvPicPr>
          <p:cNvPr id="5" name="Content Placeholder 4" descr="Graphical user interface, text, application, email&#10;&#10;Description automatically generated">
            <a:extLst>
              <a:ext uri="{FF2B5EF4-FFF2-40B4-BE49-F238E27FC236}">
                <a16:creationId xmlns:a16="http://schemas.microsoft.com/office/drawing/2014/main" id="{5A88EE4C-C1F5-49F6-A10F-A24D6EEAFAC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9849" y="2120900"/>
            <a:ext cx="9206372" cy="4464612"/>
          </a:xfrm>
        </p:spPr>
      </p:pic>
    </p:spTree>
    <p:extLst>
      <p:ext uri="{BB962C8B-B14F-4D97-AF65-F5344CB8AC3E}">
        <p14:creationId xmlns:p14="http://schemas.microsoft.com/office/powerpoint/2010/main" val="25095211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1689A-D050-49E2-A498-A8F91A7310EE}"/>
              </a:ext>
            </a:extLst>
          </p:cNvPr>
          <p:cNvSpPr>
            <a:spLocks noGrp="1"/>
          </p:cNvSpPr>
          <p:nvPr>
            <p:ph type="title"/>
          </p:nvPr>
        </p:nvSpPr>
        <p:spPr/>
        <p:txBody>
          <a:bodyPr/>
          <a:lstStyle/>
          <a:p>
            <a:r>
              <a:rPr lang="en-US" dirty="0"/>
              <a:t>What does public Works do with all those permits?</a:t>
            </a:r>
          </a:p>
        </p:txBody>
      </p:sp>
      <p:sp>
        <p:nvSpPr>
          <p:cNvPr id="3" name="Content Placeholder 2">
            <a:extLst>
              <a:ext uri="{FF2B5EF4-FFF2-40B4-BE49-F238E27FC236}">
                <a16:creationId xmlns:a16="http://schemas.microsoft.com/office/drawing/2014/main" id="{2AA83E11-5ABE-4B31-BF67-BCAA00620DAA}"/>
              </a:ext>
            </a:extLst>
          </p:cNvPr>
          <p:cNvSpPr>
            <a:spLocks noGrp="1"/>
          </p:cNvSpPr>
          <p:nvPr>
            <p:ph idx="1"/>
          </p:nvPr>
        </p:nvSpPr>
        <p:spPr/>
        <p:txBody>
          <a:bodyPr>
            <a:normAutofit lnSpcReduction="10000"/>
          </a:bodyPr>
          <a:lstStyle/>
          <a:p>
            <a:r>
              <a:rPr lang="en-US" dirty="0"/>
              <a:t>DelDOT Public Works is charged with inspecting all construction within the State Right-of-Way from any private construction.</a:t>
            </a:r>
          </a:p>
          <a:p>
            <a:r>
              <a:rPr lang="en-US" dirty="0"/>
              <a:t>We document them so that big brother can always be watching!!!</a:t>
            </a:r>
          </a:p>
          <a:p>
            <a:r>
              <a:rPr lang="en-US" dirty="0"/>
              <a:t>There is a lot going on within the State ROW;</a:t>
            </a:r>
          </a:p>
          <a:p>
            <a:pPr lvl="1"/>
            <a:r>
              <a:rPr lang="en-US" dirty="0"/>
              <a:t>There is a DelDOT truck or contractor doing work in the ROW every single day</a:t>
            </a:r>
          </a:p>
          <a:p>
            <a:pPr lvl="1"/>
            <a:r>
              <a:rPr lang="en-US" dirty="0"/>
              <a:t>There are is private construction taking place in the ROW every single day</a:t>
            </a:r>
          </a:p>
          <a:p>
            <a:pPr lvl="1"/>
            <a:r>
              <a:rPr lang="en-US" dirty="0"/>
              <a:t>There is utility maintenance and new construction taking place in the ROW every single day.</a:t>
            </a:r>
          </a:p>
          <a:p>
            <a:r>
              <a:rPr lang="en-US" dirty="0"/>
              <a:t>The permits are how we document who is doing what work within the ROW to minimize impacts to the travelling public and conflicts between multiple construction projects taking place at the same time</a:t>
            </a:r>
          </a:p>
          <a:p>
            <a:r>
              <a:rPr lang="en-US" dirty="0"/>
              <a:t>Finally the permits are how we track what is physically in the ROW to inform future road construction projects and maintenance of the existing facilities</a:t>
            </a:r>
          </a:p>
          <a:p>
            <a:endParaRPr lang="en-US" dirty="0"/>
          </a:p>
        </p:txBody>
      </p:sp>
    </p:spTree>
    <p:extLst>
      <p:ext uri="{BB962C8B-B14F-4D97-AF65-F5344CB8AC3E}">
        <p14:creationId xmlns:p14="http://schemas.microsoft.com/office/powerpoint/2010/main" val="995184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Title 1">
            <a:extLst>
              <a:ext uri="{FF2B5EF4-FFF2-40B4-BE49-F238E27FC236}">
                <a16:creationId xmlns:a16="http://schemas.microsoft.com/office/drawing/2014/main" id="{AED1689A-D050-49E2-A498-A8F91A7310EE}"/>
              </a:ext>
            </a:extLst>
          </p:cNvPr>
          <p:cNvSpPr>
            <a:spLocks noGrp="1"/>
          </p:cNvSpPr>
          <p:nvPr>
            <p:ph type="title"/>
          </p:nvPr>
        </p:nvSpPr>
        <p:spPr>
          <a:xfrm>
            <a:off x="6550924" y="685800"/>
            <a:ext cx="4920019" cy="2021553"/>
          </a:xfrm>
        </p:spPr>
        <p:txBody>
          <a:bodyPr>
            <a:normAutofit/>
          </a:bodyPr>
          <a:lstStyle/>
          <a:p>
            <a:r>
              <a:rPr lang="en-US" sz="5000" dirty="0">
                <a:solidFill>
                  <a:schemeClr val="tx1"/>
                </a:solidFill>
              </a:rPr>
              <a:t>Why is Public Works calling me?</a:t>
            </a:r>
          </a:p>
        </p:txBody>
      </p:sp>
      <p:sp>
        <p:nvSpPr>
          <p:cNvPr id="12" name="Freeform: Shape 11">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5" name="Picture 4" descr="A picture containing text, tree, outdoor, road&#10;&#10;Description automatically generated">
            <a:extLst>
              <a:ext uri="{FF2B5EF4-FFF2-40B4-BE49-F238E27FC236}">
                <a16:creationId xmlns:a16="http://schemas.microsoft.com/office/drawing/2014/main" id="{99B345F9-CE07-4111-8C21-03A353EBA3F8}"/>
              </a:ext>
            </a:extLst>
          </p:cNvPr>
          <p:cNvPicPr>
            <a:picLocks noChangeAspect="1"/>
          </p:cNvPicPr>
          <p:nvPr/>
        </p:nvPicPr>
        <p:blipFill rotWithShape="1">
          <a:blip r:embed="rId2">
            <a:extLst>
              <a:ext uri="{28A0092B-C50C-407E-A947-70E740481C1C}">
                <a14:useLocalDpi xmlns:a14="http://schemas.microsoft.com/office/drawing/2010/main" val="0"/>
              </a:ext>
            </a:extLst>
          </a:blip>
          <a:srcRect l="8186" r="25151"/>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3" name="Content Placeholder 2">
            <a:extLst>
              <a:ext uri="{FF2B5EF4-FFF2-40B4-BE49-F238E27FC236}">
                <a16:creationId xmlns:a16="http://schemas.microsoft.com/office/drawing/2014/main" id="{2AA83E11-5ABE-4B31-BF67-BCAA00620DAA}"/>
              </a:ext>
            </a:extLst>
          </p:cNvPr>
          <p:cNvSpPr>
            <a:spLocks noGrp="1"/>
          </p:cNvSpPr>
          <p:nvPr>
            <p:ph idx="1"/>
          </p:nvPr>
        </p:nvSpPr>
        <p:spPr>
          <a:xfrm>
            <a:off x="6550924" y="2927445"/>
            <a:ext cx="4920019" cy="1332584"/>
          </a:xfrm>
        </p:spPr>
        <p:txBody>
          <a:bodyPr>
            <a:normAutofit/>
          </a:bodyPr>
          <a:lstStyle/>
          <a:p>
            <a:r>
              <a:rPr lang="en-US" sz="1700" dirty="0"/>
              <a:t>Because someone called Public Works?</a:t>
            </a:r>
          </a:p>
          <a:p>
            <a:r>
              <a:rPr lang="en-US" sz="1700" dirty="0"/>
              <a:t>Because you don’t have a permit?</a:t>
            </a:r>
          </a:p>
          <a:p>
            <a:r>
              <a:rPr lang="en-US" sz="1700" dirty="0"/>
              <a:t>Because something went wrong?</a:t>
            </a:r>
          </a:p>
          <a:p>
            <a:endParaRPr lang="en-US" sz="1700" dirty="0"/>
          </a:p>
        </p:txBody>
      </p:sp>
      <p:sp>
        <p:nvSpPr>
          <p:cNvPr id="6" name="TextBox 5">
            <a:extLst>
              <a:ext uri="{FF2B5EF4-FFF2-40B4-BE49-F238E27FC236}">
                <a16:creationId xmlns:a16="http://schemas.microsoft.com/office/drawing/2014/main" id="{3337B9CF-622B-403C-8DE1-475F73F13292}"/>
              </a:ext>
            </a:extLst>
          </p:cNvPr>
          <p:cNvSpPr txBox="1"/>
          <p:nvPr/>
        </p:nvSpPr>
        <p:spPr>
          <a:xfrm rot="20225988">
            <a:off x="7464015" y="3590839"/>
            <a:ext cx="177859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D34817"/>
                </a:solidFill>
                <a:effectLst/>
                <a:uLnTx/>
                <a:uFillTx/>
                <a:latin typeface="Baskerville Old Face" panose="02020602080505020303" pitchFamily="18" charset="0"/>
                <a:ea typeface="+mn-ea"/>
                <a:cs typeface="+mn-cs"/>
              </a:rPr>
              <a:t>Yes!</a:t>
            </a:r>
          </a:p>
        </p:txBody>
      </p:sp>
    </p:spTree>
    <p:extLst>
      <p:ext uri="{BB962C8B-B14F-4D97-AF65-F5344CB8AC3E}">
        <p14:creationId xmlns:p14="http://schemas.microsoft.com/office/powerpoint/2010/main" val="305158458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Title 1">
            <a:extLst>
              <a:ext uri="{FF2B5EF4-FFF2-40B4-BE49-F238E27FC236}">
                <a16:creationId xmlns:a16="http://schemas.microsoft.com/office/drawing/2014/main" id="{AED1689A-D050-49E2-A498-A8F91A7310EE}"/>
              </a:ext>
            </a:extLst>
          </p:cNvPr>
          <p:cNvSpPr>
            <a:spLocks noGrp="1"/>
          </p:cNvSpPr>
          <p:nvPr>
            <p:ph type="title"/>
          </p:nvPr>
        </p:nvSpPr>
        <p:spPr>
          <a:xfrm>
            <a:off x="6550924" y="685800"/>
            <a:ext cx="4920019" cy="2021553"/>
          </a:xfrm>
        </p:spPr>
        <p:txBody>
          <a:bodyPr>
            <a:normAutofit/>
          </a:bodyPr>
          <a:lstStyle/>
          <a:p>
            <a:r>
              <a:rPr lang="en-US" sz="5000" dirty="0">
                <a:solidFill>
                  <a:schemeClr val="tx1"/>
                </a:solidFill>
              </a:rPr>
              <a:t>Who calls Public Works?</a:t>
            </a:r>
          </a:p>
        </p:txBody>
      </p:sp>
      <p:sp>
        <p:nvSpPr>
          <p:cNvPr id="12" name="Freeform: Shape 11">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5" name="Picture 4">
            <a:extLst>
              <a:ext uri="{FF2B5EF4-FFF2-40B4-BE49-F238E27FC236}">
                <a16:creationId xmlns:a16="http://schemas.microsoft.com/office/drawing/2014/main" id="{99B345F9-CE07-4111-8C21-03A353EBA3F8}"/>
              </a:ext>
            </a:extLst>
          </p:cNvPr>
          <p:cNvPicPr>
            <a:picLocks noChangeAspect="1"/>
          </p:cNvPicPr>
          <p:nvPr/>
        </p:nvPicPr>
        <p:blipFill>
          <a:blip r:embed="rId2">
            <a:extLst>
              <a:ext uri="{28A0092B-C50C-407E-A947-70E740481C1C}">
                <a14:useLocalDpi xmlns:a14="http://schemas.microsoft.com/office/drawing/2010/main" val="0"/>
              </a:ext>
            </a:extLst>
          </a:blip>
          <a:srcRect l="16645" r="16645"/>
          <a:stretch/>
        </p:blipFill>
        <p:spPr>
          <a:xfrm rot="5400000">
            <a:off x="-381150" y="381153"/>
            <a:ext cx="6857997" cy="6095695"/>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3" name="Content Placeholder 2">
            <a:extLst>
              <a:ext uri="{FF2B5EF4-FFF2-40B4-BE49-F238E27FC236}">
                <a16:creationId xmlns:a16="http://schemas.microsoft.com/office/drawing/2014/main" id="{2AA83E11-5ABE-4B31-BF67-BCAA00620DAA}"/>
              </a:ext>
            </a:extLst>
          </p:cNvPr>
          <p:cNvSpPr>
            <a:spLocks noGrp="1"/>
          </p:cNvSpPr>
          <p:nvPr>
            <p:ph idx="1"/>
          </p:nvPr>
        </p:nvSpPr>
        <p:spPr>
          <a:xfrm>
            <a:off x="6550924" y="2707353"/>
            <a:ext cx="4920019" cy="3245211"/>
          </a:xfrm>
        </p:spPr>
        <p:txBody>
          <a:bodyPr>
            <a:normAutofit/>
          </a:bodyPr>
          <a:lstStyle/>
          <a:p>
            <a:r>
              <a:rPr lang="en-US" sz="1700" dirty="0"/>
              <a:t>State Representatives</a:t>
            </a:r>
          </a:p>
          <a:p>
            <a:r>
              <a:rPr lang="en-US" sz="1700" dirty="0"/>
              <a:t>Jane / Joe Public</a:t>
            </a:r>
          </a:p>
          <a:p>
            <a:r>
              <a:rPr lang="en-US" sz="1700" dirty="0"/>
              <a:t>Other Utilities</a:t>
            </a:r>
          </a:p>
          <a:p>
            <a:r>
              <a:rPr lang="en-US" sz="1700" dirty="0"/>
              <a:t>Other sections within DelDOT</a:t>
            </a:r>
          </a:p>
          <a:p>
            <a:r>
              <a:rPr lang="en-US" sz="1700" dirty="0"/>
              <a:t>Surveyors and Engineering Firms</a:t>
            </a:r>
          </a:p>
          <a:p>
            <a:r>
              <a:rPr lang="en-US" sz="1700" dirty="0"/>
              <a:t>Pretty much everybody…</a:t>
            </a:r>
          </a:p>
          <a:p>
            <a:r>
              <a:rPr lang="en-US" sz="1700" dirty="0"/>
              <a:t>…Hopefully YOU!</a:t>
            </a:r>
          </a:p>
          <a:p>
            <a:endParaRPr lang="en-US" sz="1700" dirty="0"/>
          </a:p>
          <a:p>
            <a:endParaRPr lang="en-US" sz="1700" dirty="0"/>
          </a:p>
        </p:txBody>
      </p:sp>
    </p:spTree>
    <p:extLst>
      <p:ext uri="{BB962C8B-B14F-4D97-AF65-F5344CB8AC3E}">
        <p14:creationId xmlns:p14="http://schemas.microsoft.com/office/powerpoint/2010/main" val="4276104350"/>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62E11DD-B54B-4751-9C17-39DAF9EF4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Title 1">
            <a:extLst>
              <a:ext uri="{FF2B5EF4-FFF2-40B4-BE49-F238E27FC236}">
                <a16:creationId xmlns:a16="http://schemas.microsoft.com/office/drawing/2014/main" id="{AED1689A-D050-49E2-A498-A8F91A7310EE}"/>
              </a:ext>
            </a:extLst>
          </p:cNvPr>
          <p:cNvSpPr>
            <a:spLocks noGrp="1"/>
          </p:cNvSpPr>
          <p:nvPr>
            <p:ph type="title"/>
          </p:nvPr>
        </p:nvSpPr>
        <p:spPr>
          <a:xfrm>
            <a:off x="382280" y="484632"/>
            <a:ext cx="6743844" cy="1609344"/>
          </a:xfrm>
        </p:spPr>
        <p:txBody>
          <a:bodyPr>
            <a:normAutofit/>
          </a:bodyPr>
          <a:lstStyle/>
          <a:p>
            <a:r>
              <a:rPr lang="en-US" sz="4800"/>
              <a:t>What do you do after they call?</a:t>
            </a:r>
          </a:p>
        </p:txBody>
      </p:sp>
      <p:sp>
        <p:nvSpPr>
          <p:cNvPr id="3" name="Content Placeholder 2">
            <a:extLst>
              <a:ext uri="{FF2B5EF4-FFF2-40B4-BE49-F238E27FC236}">
                <a16:creationId xmlns:a16="http://schemas.microsoft.com/office/drawing/2014/main" id="{2AA83E11-5ABE-4B31-BF67-BCAA00620DAA}"/>
              </a:ext>
            </a:extLst>
          </p:cNvPr>
          <p:cNvSpPr>
            <a:spLocks noGrp="1"/>
          </p:cNvSpPr>
          <p:nvPr>
            <p:ph idx="1"/>
          </p:nvPr>
        </p:nvSpPr>
        <p:spPr>
          <a:xfrm>
            <a:off x="382279" y="2121408"/>
            <a:ext cx="6743845" cy="4050792"/>
          </a:xfrm>
        </p:spPr>
        <p:txBody>
          <a:bodyPr>
            <a:normAutofit/>
          </a:bodyPr>
          <a:lstStyle/>
          <a:p>
            <a:r>
              <a:rPr lang="en-US" sz="1800" dirty="0"/>
              <a:t>We identify the location from the contact</a:t>
            </a:r>
          </a:p>
          <a:p>
            <a:r>
              <a:rPr lang="en-US" sz="1800" dirty="0"/>
              <a:t>Then a Public Works inspector lays eyes on the issue to field verify and predict the cause</a:t>
            </a:r>
          </a:p>
          <a:p>
            <a:r>
              <a:rPr lang="en-US" sz="1800" dirty="0"/>
              <a:t>If the root cause of the complaint is not obvious, they photo document the issue and geolocate the failure</a:t>
            </a:r>
          </a:p>
          <a:p>
            <a:r>
              <a:rPr lang="en-US" sz="1800" dirty="0"/>
              <a:t>Back in the office the inspector and their manager will target the issue in GIS and superimpose the known permits and utility locations</a:t>
            </a:r>
          </a:p>
          <a:p>
            <a:r>
              <a:rPr lang="en-US" sz="1800" dirty="0"/>
              <a:t>Then we call the most likely responsible party</a:t>
            </a:r>
          </a:p>
          <a:p>
            <a:r>
              <a:rPr lang="en-US" sz="1800" dirty="0"/>
              <a:t>Sometimes…we don’t know and in that situation we will reach out to multiple franchises</a:t>
            </a:r>
          </a:p>
          <a:p>
            <a:endParaRPr lang="en-US" sz="1800" dirty="0"/>
          </a:p>
          <a:p>
            <a:endParaRPr lang="en-US" sz="1800" dirty="0"/>
          </a:p>
        </p:txBody>
      </p:sp>
      <p:pic>
        <p:nvPicPr>
          <p:cNvPr id="5" name="Picture 4">
            <a:extLst>
              <a:ext uri="{FF2B5EF4-FFF2-40B4-BE49-F238E27FC236}">
                <a16:creationId xmlns:a16="http://schemas.microsoft.com/office/drawing/2014/main" id="{99B345F9-CE07-4111-8C21-03A353EBA3F8}"/>
              </a:ext>
            </a:extLst>
          </p:cNvPr>
          <p:cNvPicPr>
            <a:picLocks noChangeAspect="1"/>
          </p:cNvPicPr>
          <p:nvPr/>
        </p:nvPicPr>
        <p:blipFill rotWithShape="1">
          <a:blip r:embed="rId4">
            <a:extLst>
              <a:ext uri="{28A0092B-C50C-407E-A947-70E740481C1C}">
                <a14:useLocalDpi xmlns:a14="http://schemas.microsoft.com/office/drawing/2010/main" val="0"/>
              </a:ext>
            </a:extLst>
          </a:blip>
          <a:srcRect b="9658"/>
          <a:stretch/>
        </p:blipFill>
        <p:spPr>
          <a:xfrm rot="5400000">
            <a:off x="6439637" y="1105637"/>
            <a:ext cx="6858000" cy="4646726"/>
          </a:xfrm>
          <a:prstGeom prst="rect">
            <a:avLst/>
          </a:prstGeom>
        </p:spPr>
      </p:pic>
      <p:grpSp>
        <p:nvGrpSpPr>
          <p:cNvPr id="19" name="Group 18">
            <a:extLst>
              <a:ext uri="{FF2B5EF4-FFF2-40B4-BE49-F238E27FC236}">
                <a16:creationId xmlns:a16="http://schemas.microsoft.com/office/drawing/2014/main" id="{B55DE4E1-F219-45A4-96D9-9A86D0E4DB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0" name="Oval 19">
              <a:extLst>
                <a:ext uri="{FF2B5EF4-FFF2-40B4-BE49-F238E27FC236}">
                  <a16:creationId xmlns:a16="http://schemas.microsoft.com/office/drawing/2014/main" id="{3601C3FF-4A5D-437C-B3DB-A53B99D30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1" name="Oval 20">
              <a:extLst>
                <a:ext uri="{FF2B5EF4-FFF2-40B4-BE49-F238E27FC236}">
                  <a16:creationId xmlns:a16="http://schemas.microsoft.com/office/drawing/2014/main" id="{61B1BDC9-B583-4F65-8FE9-E2CBE71D93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2213895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62E11DD-B54B-4751-9C17-39DAF9EF4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19" name="Group 18">
            <a:extLst>
              <a:ext uri="{FF2B5EF4-FFF2-40B4-BE49-F238E27FC236}">
                <a16:creationId xmlns:a16="http://schemas.microsoft.com/office/drawing/2014/main" id="{B55DE4E1-F219-45A4-96D9-9A86D0E4DB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0" name="Oval 19">
              <a:extLst>
                <a:ext uri="{FF2B5EF4-FFF2-40B4-BE49-F238E27FC236}">
                  <a16:creationId xmlns:a16="http://schemas.microsoft.com/office/drawing/2014/main" id="{3601C3FF-4A5D-437C-B3DB-A53B99D30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1" name="Oval 20">
              <a:extLst>
                <a:ext uri="{FF2B5EF4-FFF2-40B4-BE49-F238E27FC236}">
                  <a16:creationId xmlns:a16="http://schemas.microsoft.com/office/drawing/2014/main" id="{61B1BDC9-B583-4F65-8FE9-E2CBE71D93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10" name="Picture 9" descr="A picture containing sky, building, outdoor, government building&#10;&#10;Description automatically generated">
            <a:extLst>
              <a:ext uri="{FF2B5EF4-FFF2-40B4-BE49-F238E27FC236}">
                <a16:creationId xmlns:a16="http://schemas.microsoft.com/office/drawing/2014/main" id="{78A7B147-ADF1-4438-9ACB-D37B65C715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4" y="0"/>
            <a:ext cx="12186211" cy="6858000"/>
          </a:xfrm>
          <a:prstGeom prst="rect">
            <a:avLst/>
          </a:prstGeom>
        </p:spPr>
      </p:pic>
      <p:sp>
        <p:nvSpPr>
          <p:cNvPr id="11" name="TextBox 10">
            <a:extLst>
              <a:ext uri="{FF2B5EF4-FFF2-40B4-BE49-F238E27FC236}">
                <a16:creationId xmlns:a16="http://schemas.microsoft.com/office/drawing/2014/main" id="{EC6FAAB1-96A5-4F29-BD19-E94D07E048D7}"/>
              </a:ext>
            </a:extLst>
          </p:cNvPr>
          <p:cNvSpPr txBox="1"/>
          <p:nvPr/>
        </p:nvSpPr>
        <p:spPr>
          <a:xfrm>
            <a:off x="7615885" y="434898"/>
            <a:ext cx="4014439"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Rockwell" panose="02060603020205020403"/>
                <a:ea typeface="+mn-ea"/>
                <a:cs typeface="+mn-cs"/>
              </a:rPr>
              <a:t>Questions?</a:t>
            </a:r>
          </a:p>
        </p:txBody>
      </p:sp>
    </p:spTree>
    <p:extLst>
      <p:ext uri="{BB962C8B-B14F-4D97-AF65-F5344CB8AC3E}">
        <p14:creationId xmlns:p14="http://schemas.microsoft.com/office/powerpoint/2010/main" val="2439527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023FBE6-3AE0-4452-8922-8AD61D5D2808}"/>
              </a:ext>
            </a:extLst>
          </p:cNvPr>
          <p:cNvSpPr>
            <a:spLocks noGrp="1"/>
          </p:cNvSpPr>
          <p:nvPr>
            <p:ph type="title"/>
          </p:nvPr>
        </p:nvSpPr>
        <p:spPr>
          <a:xfrm>
            <a:off x="1069848" y="484632"/>
            <a:ext cx="10058400" cy="1609344"/>
          </a:xfrm>
        </p:spPr>
        <p:txBody>
          <a:bodyPr>
            <a:normAutofit/>
          </a:bodyPr>
          <a:lstStyle/>
          <a:p>
            <a:r>
              <a:rPr lang="en-US" b="1" dirty="0">
                <a:latin typeface="+mn-lt"/>
              </a:rPr>
              <a:t>Preliminary phase</a:t>
            </a:r>
          </a:p>
        </p:txBody>
      </p:sp>
      <p:sp>
        <p:nvSpPr>
          <p:cNvPr id="3" name="Content Placeholder 2">
            <a:extLst>
              <a:ext uri="{FF2B5EF4-FFF2-40B4-BE49-F238E27FC236}">
                <a16:creationId xmlns:a16="http://schemas.microsoft.com/office/drawing/2014/main" id="{8087EFCC-8E26-4DF5-9977-634134C44BF3}"/>
              </a:ext>
            </a:extLst>
          </p:cNvPr>
          <p:cNvSpPr>
            <a:spLocks noGrp="1"/>
          </p:cNvSpPr>
          <p:nvPr>
            <p:ph idx="1"/>
          </p:nvPr>
        </p:nvSpPr>
        <p:spPr>
          <a:xfrm>
            <a:off x="1069848" y="2320412"/>
            <a:ext cx="10058400" cy="3851787"/>
          </a:xfrm>
        </p:spPr>
        <p:txBody>
          <a:bodyPr>
            <a:normAutofit/>
          </a:bodyPr>
          <a:lstStyle/>
          <a:p>
            <a:pPr marL="342900" indent="-342900">
              <a:spcBef>
                <a:spcPts val="0"/>
              </a:spcBef>
              <a:buFont typeface="Wingdings" panose="05000000000000000000" pitchFamily="2" charset="2"/>
              <a:buChar char=""/>
              <a:tabLst>
                <a:tab pos="400050" algn="l"/>
              </a:tabLst>
            </a:pPr>
            <a:r>
              <a:rPr lang="en-US" sz="1800" dirty="0">
                <a:effectLst/>
                <a:ea typeface="Times New Roman" panose="02020603050405020304" pitchFamily="18" charset="0"/>
              </a:rPr>
              <a:t>The preliminary Utility relocation design is needed.</a:t>
            </a:r>
          </a:p>
          <a:p>
            <a:pPr marL="342900" indent="-342900">
              <a:spcBef>
                <a:spcPts val="0"/>
              </a:spcBef>
              <a:buFont typeface="Wingdings" panose="05000000000000000000" pitchFamily="2" charset="2"/>
              <a:buChar char=""/>
              <a:tabLst>
                <a:tab pos="400050" algn="l"/>
              </a:tabLst>
            </a:pPr>
            <a:endParaRPr lang="en-US" sz="1800" dirty="0">
              <a:effectLst/>
              <a:ea typeface="Calibri" panose="020F0502020204030204" pitchFamily="34" charset="0"/>
            </a:endParaRPr>
          </a:p>
          <a:p>
            <a:pPr marL="342900" indent="-342900">
              <a:spcBef>
                <a:spcPts val="0"/>
              </a:spcBef>
              <a:buFont typeface="Wingdings" panose="05000000000000000000" pitchFamily="2" charset="2"/>
              <a:buChar char=""/>
              <a:tabLst>
                <a:tab pos="400050" algn="l"/>
              </a:tabLst>
            </a:pPr>
            <a:r>
              <a:rPr lang="en-US" sz="1800" dirty="0">
                <a:ea typeface="Calibri" panose="020F0502020204030204" pitchFamily="34" charset="0"/>
              </a:rPr>
              <a:t>Things to consider when reviewing:</a:t>
            </a:r>
            <a:endParaRPr lang="en-US" sz="1800" dirty="0">
              <a:effectLst/>
              <a:ea typeface="Calibri" panose="020F0502020204030204" pitchFamily="34" charset="0"/>
            </a:endParaRPr>
          </a:p>
          <a:p>
            <a:pPr marL="0" marR="0" lvl="0" indent="0">
              <a:spcBef>
                <a:spcPts val="0"/>
              </a:spcBef>
              <a:spcAft>
                <a:spcPts val="0"/>
              </a:spcAft>
              <a:buNone/>
              <a:tabLst>
                <a:tab pos="400050" algn="l"/>
              </a:tabLst>
            </a:pPr>
            <a:endParaRPr lang="en-US" sz="1800" dirty="0">
              <a:effectLst/>
              <a:ea typeface="Times New Roman" panose="02020603050405020304" pitchFamily="18" charset="0"/>
            </a:endParaRPr>
          </a:p>
          <a:p>
            <a:pPr lvl="1">
              <a:spcBef>
                <a:spcPts val="0"/>
              </a:spcBef>
              <a:spcAft>
                <a:spcPts val="0"/>
              </a:spcAft>
              <a:buFont typeface="Wingdings" panose="05000000000000000000" pitchFamily="2" charset="2"/>
              <a:buChar char="Ø"/>
              <a:tabLst>
                <a:tab pos="400050" algn="l"/>
              </a:tabLst>
            </a:pPr>
            <a:r>
              <a:rPr lang="en-US" sz="1600" dirty="0">
                <a:effectLst/>
                <a:ea typeface="Times New Roman" panose="02020603050405020304" pitchFamily="18" charset="0"/>
              </a:rPr>
              <a:t>Is additional ROW needed to relocate?  How much is NEEDED?</a:t>
            </a:r>
          </a:p>
          <a:p>
            <a:pPr marL="342900" marR="0" lvl="0" indent="-342900">
              <a:spcBef>
                <a:spcPts val="0"/>
              </a:spcBef>
              <a:spcAft>
                <a:spcPts val="0"/>
              </a:spcAft>
              <a:buFont typeface="Wingdings" panose="05000000000000000000" pitchFamily="2" charset="2"/>
              <a:buChar char=""/>
              <a:tabLst>
                <a:tab pos="400050" algn="l"/>
              </a:tabLst>
            </a:pPr>
            <a:endParaRPr lang="en-US" sz="1800" dirty="0">
              <a:ea typeface="Calibri" panose="020F0502020204030204" pitchFamily="34" charset="0"/>
            </a:endParaRPr>
          </a:p>
          <a:p>
            <a:pPr lvl="1">
              <a:spcBef>
                <a:spcPts val="0"/>
              </a:spcBef>
              <a:spcAft>
                <a:spcPts val="0"/>
              </a:spcAft>
              <a:buFont typeface="Wingdings" panose="05000000000000000000" pitchFamily="2" charset="2"/>
              <a:buChar char="Ø"/>
              <a:tabLst>
                <a:tab pos="400050" algn="l"/>
              </a:tabLst>
            </a:pPr>
            <a:r>
              <a:rPr lang="en-US" sz="1600" dirty="0">
                <a:ea typeface="Calibri" panose="020F0502020204030204" pitchFamily="34" charset="0"/>
              </a:rPr>
              <a:t>Do the project limits need to be extended for the utility to connect back into their existing facilities?</a:t>
            </a:r>
            <a:endParaRPr lang="en-US" sz="1600" dirty="0">
              <a:effectLst/>
              <a:ea typeface="Calibri" panose="020F0502020204030204" pitchFamily="34" charset="0"/>
            </a:endParaRPr>
          </a:p>
          <a:p>
            <a:pPr marL="0" marR="0" lvl="0" indent="0">
              <a:spcBef>
                <a:spcPts val="0"/>
              </a:spcBef>
              <a:spcAft>
                <a:spcPts val="0"/>
              </a:spcAft>
              <a:buNone/>
              <a:tabLst>
                <a:tab pos="400050" algn="l"/>
              </a:tabLst>
            </a:pPr>
            <a:endParaRPr lang="en-US" sz="1800" dirty="0">
              <a:effectLst/>
              <a:ea typeface="Times New Roman" panose="02020603050405020304" pitchFamily="18" charset="0"/>
            </a:endParaRPr>
          </a:p>
          <a:p>
            <a:pPr lvl="1">
              <a:spcBef>
                <a:spcPts val="0"/>
              </a:spcBef>
              <a:spcAft>
                <a:spcPts val="0"/>
              </a:spcAft>
              <a:buFont typeface="Wingdings" panose="05000000000000000000" pitchFamily="2" charset="2"/>
              <a:buChar char="Ø"/>
              <a:tabLst>
                <a:tab pos="400050" algn="l"/>
              </a:tabLst>
            </a:pPr>
            <a:r>
              <a:rPr lang="en-US" sz="1600" dirty="0">
                <a:effectLst/>
                <a:ea typeface="Times New Roman" panose="02020603050405020304" pitchFamily="18" charset="0"/>
              </a:rPr>
              <a:t>Test Holes (TH’s) are performed  to physically identify the utility.</a:t>
            </a:r>
            <a:endParaRPr lang="en-US" sz="1600" dirty="0">
              <a:effectLst/>
              <a:ea typeface="Calibri" panose="020F0502020204030204" pitchFamily="34" charset="0"/>
            </a:endParaRPr>
          </a:p>
          <a:p>
            <a:pPr marL="342900" marR="0" lvl="0" indent="-342900">
              <a:spcBef>
                <a:spcPts val="0"/>
              </a:spcBef>
              <a:spcAft>
                <a:spcPts val="0"/>
              </a:spcAft>
              <a:buFont typeface="Wingdings" panose="05000000000000000000" pitchFamily="2" charset="2"/>
              <a:buChar char=""/>
              <a:tabLst>
                <a:tab pos="400050" algn="l"/>
              </a:tabLst>
            </a:pPr>
            <a:endParaRPr lang="en-US" sz="1800" dirty="0">
              <a:effectLst/>
              <a:ea typeface="Times New Roman" panose="02020603050405020304" pitchFamily="18" charset="0"/>
            </a:endParaRPr>
          </a:p>
          <a:p>
            <a:pPr lvl="1">
              <a:spcBef>
                <a:spcPts val="0"/>
              </a:spcBef>
              <a:spcAft>
                <a:spcPts val="0"/>
              </a:spcAft>
              <a:buFont typeface="Wingdings" panose="05000000000000000000" pitchFamily="2" charset="2"/>
              <a:buChar char="Ø"/>
              <a:tabLst>
                <a:tab pos="400050" algn="l"/>
              </a:tabLst>
            </a:pPr>
            <a:r>
              <a:rPr lang="en-US" sz="1600" dirty="0">
                <a:effectLst/>
                <a:ea typeface="Times New Roman" panose="02020603050405020304" pitchFamily="18" charset="0"/>
              </a:rPr>
              <a:t>Information on any other utility's facilities located on a pole owners  poles.  </a:t>
            </a:r>
          </a:p>
          <a:p>
            <a:pPr marL="274320" lvl="1" indent="0">
              <a:spcBef>
                <a:spcPts val="0"/>
              </a:spcBef>
              <a:spcAft>
                <a:spcPts val="0"/>
              </a:spcAft>
              <a:buNone/>
              <a:tabLst>
                <a:tab pos="400050" algn="l"/>
              </a:tabLst>
            </a:pPr>
            <a:r>
              <a:rPr lang="en-US" sz="1200" dirty="0">
                <a:effectLst/>
                <a:ea typeface="Times New Roman" panose="02020603050405020304" pitchFamily="18" charset="0"/>
              </a:rPr>
              <a:t>(</a:t>
            </a:r>
            <a:r>
              <a:rPr lang="en-US" sz="1200" i="1" dirty="0">
                <a:effectLst/>
                <a:ea typeface="Times New Roman" panose="02020603050405020304" pitchFamily="18" charset="0"/>
              </a:rPr>
              <a:t>DelDOT Utility Manual 5.1.3.3.5)</a:t>
            </a:r>
            <a:endParaRPr lang="en-US" sz="1200" dirty="0">
              <a:effectLst/>
              <a:ea typeface="Calibri" panose="020F0502020204030204" pitchFamily="34" charset="0"/>
            </a:endParaRPr>
          </a:p>
          <a:p>
            <a:pPr marL="342900" marR="0" lvl="0" indent="-342900">
              <a:spcBef>
                <a:spcPts val="0"/>
              </a:spcBef>
              <a:spcAft>
                <a:spcPts val="0"/>
              </a:spcAft>
              <a:buFont typeface="Wingdings" panose="05000000000000000000" pitchFamily="2" charset="2"/>
              <a:buChar char=""/>
              <a:tabLst>
                <a:tab pos="400050" algn="l"/>
              </a:tabLst>
            </a:pPr>
            <a:endParaRPr lang="en-US" sz="1800" dirty="0">
              <a:effectLst/>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tabLst>
                <a:tab pos="400050" algn="l"/>
              </a:tabLst>
            </a:pPr>
            <a:r>
              <a:rPr lang="en-US" sz="1800" dirty="0">
                <a:effectLst/>
                <a:ea typeface="Times New Roman" panose="02020603050405020304" pitchFamily="18" charset="0"/>
              </a:rPr>
              <a:t>A utility may be dependent upon another utility's plans and actions in order to complete the work.  The Utility Coordinator should be made aware of this condition in order to ensure efficient coordination of the project.</a:t>
            </a:r>
            <a:endParaRPr lang="en-US" sz="1800" dirty="0">
              <a:effectLst/>
              <a:ea typeface="Calibri" panose="020F0502020204030204" pitchFamily="34" charset="0"/>
            </a:endParaRPr>
          </a:p>
          <a:p>
            <a:endParaRPr lang="en-US" sz="1500" dirty="0"/>
          </a:p>
        </p:txBody>
      </p:sp>
      <p:sp>
        <p:nvSpPr>
          <p:cNvPr id="16" name="Oval 1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08064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E4EE676-091A-457C-804B-1178DD23400B}"/>
              </a:ext>
            </a:extLst>
          </p:cNvPr>
          <p:cNvSpPr>
            <a:spLocks noGrp="1"/>
          </p:cNvSpPr>
          <p:nvPr>
            <p:ph type="title"/>
          </p:nvPr>
        </p:nvSpPr>
        <p:spPr>
          <a:xfrm>
            <a:off x="1069848" y="484632"/>
            <a:ext cx="10058400" cy="1609344"/>
          </a:xfrm>
        </p:spPr>
        <p:txBody>
          <a:bodyPr>
            <a:normAutofit/>
          </a:bodyPr>
          <a:lstStyle/>
          <a:p>
            <a:r>
              <a:rPr lang="en-US" dirty="0"/>
              <a:t>Semi-final phase</a:t>
            </a:r>
          </a:p>
        </p:txBody>
      </p:sp>
      <p:sp>
        <p:nvSpPr>
          <p:cNvPr id="3" name="Content Placeholder 2">
            <a:extLst>
              <a:ext uri="{FF2B5EF4-FFF2-40B4-BE49-F238E27FC236}">
                <a16:creationId xmlns:a16="http://schemas.microsoft.com/office/drawing/2014/main" id="{7137C58E-8DFB-41BA-B2EB-5A12C4B1D97E}"/>
              </a:ext>
            </a:extLst>
          </p:cNvPr>
          <p:cNvSpPr>
            <a:spLocks noGrp="1"/>
          </p:cNvSpPr>
          <p:nvPr>
            <p:ph idx="1"/>
          </p:nvPr>
        </p:nvSpPr>
        <p:spPr>
          <a:xfrm>
            <a:off x="984504" y="2179131"/>
            <a:ext cx="10222992" cy="4687833"/>
          </a:xfrm>
        </p:spPr>
        <p:txBody>
          <a:bodyPr>
            <a:normAutofit fontScale="92500" lnSpcReduction="20000"/>
          </a:bodyPr>
          <a:lstStyle/>
          <a:p>
            <a:pPr marL="0" marR="0" lvl="0" indent="0">
              <a:spcBef>
                <a:spcPts val="0"/>
              </a:spcBef>
              <a:spcAft>
                <a:spcPts val="0"/>
              </a:spcAft>
              <a:buNone/>
              <a:tabLst>
                <a:tab pos="457200" algn="l"/>
              </a:tabLst>
            </a:pPr>
            <a:endParaRPr lang="en-US" sz="1900" dirty="0">
              <a:effectLst/>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tabLst>
                <a:tab pos="457200" algn="l"/>
              </a:tabLst>
            </a:pPr>
            <a:r>
              <a:rPr lang="en-US" sz="1900" dirty="0">
                <a:effectLst/>
                <a:ea typeface="Times New Roman" panose="02020603050405020304" pitchFamily="18" charset="0"/>
              </a:rPr>
              <a:t>The Utility shall provide detailed relocation design based on semi-final plans.</a:t>
            </a:r>
            <a:endParaRPr lang="en-US" sz="1900" dirty="0">
              <a:effectLst/>
              <a:ea typeface="Calibri" panose="020F0502020204030204" pitchFamily="34" charset="0"/>
            </a:endParaRPr>
          </a:p>
          <a:p>
            <a:pPr marL="0" marR="0" lvl="0" indent="0">
              <a:spcBef>
                <a:spcPts val="0"/>
              </a:spcBef>
              <a:spcAft>
                <a:spcPts val="0"/>
              </a:spcAft>
              <a:buNone/>
              <a:tabLst>
                <a:tab pos="457200" algn="l"/>
              </a:tabLst>
            </a:pPr>
            <a:endParaRPr lang="en-US" sz="1900" dirty="0">
              <a:effectLst/>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tabLst>
                <a:tab pos="457200" algn="l"/>
              </a:tabLst>
            </a:pPr>
            <a:r>
              <a:rPr lang="en-US" sz="1900" dirty="0">
                <a:effectLst/>
                <a:ea typeface="Times New Roman" panose="02020603050405020304" pitchFamily="18" charset="0"/>
              </a:rPr>
              <a:t>Are there any long lead time items that need to be ordered? The Utility should ask DelDOT for an NTP for Ordering Materials.</a:t>
            </a:r>
            <a:endParaRPr lang="en-US" sz="1900" dirty="0">
              <a:effectLst/>
              <a:ea typeface="Calibri" panose="020F0502020204030204" pitchFamily="34" charset="0"/>
            </a:endParaRPr>
          </a:p>
          <a:p>
            <a:pPr marL="0" marR="0" lvl="0" indent="0">
              <a:spcBef>
                <a:spcPts val="0"/>
              </a:spcBef>
              <a:spcAft>
                <a:spcPts val="0"/>
              </a:spcAft>
              <a:buNone/>
              <a:tabLst>
                <a:tab pos="457200" algn="l"/>
              </a:tabLst>
            </a:pPr>
            <a:endParaRPr lang="en-US" sz="1900" dirty="0">
              <a:effectLst/>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tabLst>
                <a:tab pos="457200" algn="l"/>
              </a:tabLst>
            </a:pPr>
            <a:r>
              <a:rPr lang="en-US" sz="1900" dirty="0">
                <a:effectLst/>
                <a:ea typeface="Times New Roman" panose="02020603050405020304" pitchFamily="18" charset="0"/>
              </a:rPr>
              <a:t>The Utility shall provide their Utility Statement to DelDOT.</a:t>
            </a:r>
            <a:endParaRPr lang="en-US" sz="1900" dirty="0">
              <a:effectLst/>
              <a:ea typeface="Calibri" panose="020F0502020204030204" pitchFamily="34" charset="0"/>
            </a:endParaRPr>
          </a:p>
          <a:p>
            <a:pPr marL="800100" marR="0" lvl="1" indent="-342900">
              <a:lnSpc>
                <a:spcPct val="110000"/>
              </a:lnSpc>
              <a:spcBef>
                <a:spcPts val="0"/>
              </a:spcBef>
              <a:spcAft>
                <a:spcPts val="0"/>
              </a:spcAft>
              <a:buFont typeface="Wingdings" panose="05000000000000000000" pitchFamily="2" charset="2"/>
              <a:buChar char="Ø"/>
            </a:pPr>
            <a:r>
              <a:rPr lang="en-US" sz="1900" dirty="0">
                <a:effectLst/>
                <a:ea typeface="Times New Roman" panose="02020603050405020304" pitchFamily="18" charset="0"/>
              </a:rPr>
              <a:t>A description of the existing facilities;</a:t>
            </a:r>
            <a:endParaRPr lang="en-US" sz="1900" dirty="0">
              <a:effectLst/>
              <a:ea typeface="Calibri" panose="020F0502020204030204" pitchFamily="34" charset="0"/>
            </a:endParaRPr>
          </a:p>
          <a:p>
            <a:pPr marL="800100" marR="0" lvl="1" indent="-342900">
              <a:lnSpc>
                <a:spcPct val="110000"/>
              </a:lnSpc>
              <a:spcBef>
                <a:spcPts val="0"/>
              </a:spcBef>
              <a:spcAft>
                <a:spcPts val="0"/>
              </a:spcAft>
              <a:buFont typeface="Wingdings" panose="05000000000000000000" pitchFamily="2" charset="2"/>
              <a:buChar char="Ø"/>
            </a:pPr>
            <a:r>
              <a:rPr lang="en-US" sz="1900" dirty="0">
                <a:effectLst/>
                <a:ea typeface="Times New Roman" panose="02020603050405020304" pitchFamily="18" charset="0"/>
              </a:rPr>
              <a:t>Any proposed changes, adjustments, or relocations;</a:t>
            </a:r>
            <a:endParaRPr lang="en-US" sz="1900" dirty="0">
              <a:effectLst/>
              <a:ea typeface="Calibri" panose="020F0502020204030204" pitchFamily="34" charset="0"/>
            </a:endParaRPr>
          </a:p>
          <a:p>
            <a:pPr marL="800100" marR="0" lvl="1" indent="-342900">
              <a:lnSpc>
                <a:spcPct val="110000"/>
              </a:lnSpc>
              <a:spcBef>
                <a:spcPts val="0"/>
              </a:spcBef>
              <a:spcAft>
                <a:spcPts val="0"/>
              </a:spcAft>
              <a:buFont typeface="Wingdings" panose="05000000000000000000" pitchFamily="2" charset="2"/>
              <a:buChar char="Ø"/>
            </a:pPr>
            <a:r>
              <a:rPr lang="en-US" sz="1900" dirty="0">
                <a:effectLst/>
                <a:ea typeface="Times New Roman" panose="02020603050405020304" pitchFamily="18" charset="0"/>
              </a:rPr>
              <a:t>The location of the changes using station count and offsets;</a:t>
            </a:r>
            <a:endParaRPr lang="en-US" sz="1900" dirty="0">
              <a:effectLst/>
              <a:ea typeface="Calibri" panose="020F0502020204030204" pitchFamily="34" charset="0"/>
            </a:endParaRPr>
          </a:p>
          <a:p>
            <a:pPr marL="800100" marR="0" lvl="1" indent="-342900">
              <a:lnSpc>
                <a:spcPct val="110000"/>
              </a:lnSpc>
              <a:spcBef>
                <a:spcPts val="0"/>
              </a:spcBef>
              <a:spcAft>
                <a:spcPts val="0"/>
              </a:spcAft>
              <a:buFont typeface="Wingdings" panose="05000000000000000000" pitchFamily="2" charset="2"/>
              <a:buChar char="Ø"/>
            </a:pPr>
            <a:r>
              <a:rPr lang="en-US" sz="1900" dirty="0">
                <a:effectLst/>
                <a:ea typeface="Times New Roman" panose="02020603050405020304" pitchFamily="18" charset="0"/>
              </a:rPr>
              <a:t>Quantities of borrow Type C if necessary; SUBJECT TO DELDOT APROVAL</a:t>
            </a:r>
            <a:endParaRPr lang="en-US" sz="1900" dirty="0">
              <a:effectLst/>
              <a:ea typeface="Calibri" panose="020F0502020204030204" pitchFamily="34" charset="0"/>
            </a:endParaRPr>
          </a:p>
          <a:p>
            <a:pPr marL="800100" marR="0" lvl="1" indent="-342900">
              <a:lnSpc>
                <a:spcPct val="110000"/>
              </a:lnSpc>
              <a:spcBef>
                <a:spcPts val="0"/>
              </a:spcBef>
              <a:spcAft>
                <a:spcPts val="0"/>
              </a:spcAft>
              <a:buFont typeface="Wingdings" panose="05000000000000000000" pitchFamily="2" charset="2"/>
              <a:buChar char="Ø"/>
            </a:pPr>
            <a:r>
              <a:rPr lang="en-US" sz="1900" dirty="0">
                <a:effectLst/>
                <a:ea typeface="Times New Roman" panose="02020603050405020304" pitchFamily="18" charset="0"/>
              </a:rPr>
              <a:t>The proposed time schedule (in calendar days) for completing the alterations, adjustments, or relocations for each phase of the Project's Sequence of Construction/ Maintenance of Traffic Plan:</a:t>
            </a:r>
            <a:endParaRPr lang="en-US" sz="1900" dirty="0">
              <a:effectLst/>
              <a:ea typeface="Calibri" panose="020F0502020204030204" pitchFamily="34" charset="0"/>
            </a:endParaRPr>
          </a:p>
          <a:p>
            <a:pPr marL="800100" marR="0" lvl="1" indent="-342900">
              <a:spcBef>
                <a:spcPts val="0"/>
              </a:spcBef>
              <a:spcAft>
                <a:spcPts val="0"/>
              </a:spcAft>
              <a:buFont typeface="Wingdings" panose="05000000000000000000" pitchFamily="2" charset="2"/>
              <a:buChar char="Ø"/>
            </a:pPr>
            <a:r>
              <a:rPr lang="en-US" sz="1900" dirty="0">
                <a:effectLst/>
                <a:ea typeface="Times New Roman" panose="02020603050405020304" pitchFamily="18" charset="0"/>
              </a:rPr>
              <a:t>Any other information that may impact the State's contractor.  </a:t>
            </a:r>
          </a:p>
          <a:p>
            <a:pPr marR="0" lvl="1" indent="0">
              <a:spcBef>
                <a:spcPts val="0"/>
              </a:spcBef>
              <a:spcAft>
                <a:spcPts val="0"/>
              </a:spcAft>
              <a:buNone/>
            </a:pPr>
            <a:endParaRPr lang="en-US" sz="200" dirty="0">
              <a:effectLst/>
              <a:ea typeface="Times New Roman" panose="02020603050405020304" pitchFamily="18" charset="0"/>
            </a:endParaRPr>
          </a:p>
          <a:p>
            <a:pPr marR="0" lvl="1" indent="0">
              <a:spcBef>
                <a:spcPts val="0"/>
              </a:spcBef>
              <a:spcAft>
                <a:spcPts val="0"/>
              </a:spcAft>
              <a:buNone/>
            </a:pPr>
            <a:r>
              <a:rPr lang="en-US" sz="1300" dirty="0">
                <a:effectLst/>
                <a:ea typeface="Times New Roman" panose="02020603050405020304" pitchFamily="18" charset="0"/>
              </a:rPr>
              <a:t>       (</a:t>
            </a:r>
            <a:r>
              <a:rPr lang="en-US" sz="1300" i="1" dirty="0">
                <a:effectLst/>
                <a:ea typeface="Times New Roman" panose="02020603050405020304" pitchFamily="18" charset="0"/>
              </a:rPr>
              <a:t>DelDOT Utility Manual 5.1.4)</a:t>
            </a:r>
            <a:endParaRPr lang="en-US" sz="1300" dirty="0">
              <a:effectLst/>
              <a:ea typeface="Calibri" panose="020F0502020204030204" pitchFamily="34" charset="0"/>
            </a:endParaRPr>
          </a:p>
          <a:p>
            <a:pPr marL="0" marR="0" lvl="0" indent="0">
              <a:spcBef>
                <a:spcPts val="0"/>
              </a:spcBef>
              <a:spcAft>
                <a:spcPts val="0"/>
              </a:spcAft>
              <a:buNone/>
              <a:tabLst>
                <a:tab pos="457200" algn="l"/>
              </a:tabLst>
            </a:pPr>
            <a:endParaRPr lang="en-US" sz="1900" dirty="0">
              <a:effectLst/>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tabLst>
                <a:tab pos="457200" algn="l"/>
              </a:tabLst>
            </a:pPr>
            <a:r>
              <a:rPr lang="en-US" sz="1900" dirty="0">
                <a:effectLst/>
                <a:ea typeface="Times New Roman" panose="02020603050405020304" pitchFamily="18" charset="0"/>
              </a:rPr>
              <a:t>Semi-Final Plans are essentially DelDOT’s FINAL ROW Plans. </a:t>
            </a:r>
            <a:endParaRPr lang="en-US" sz="1900" dirty="0">
              <a:effectLst/>
              <a:ea typeface="Calibri" panose="020F0502020204030204" pitchFamily="34" charset="0"/>
            </a:endParaRPr>
          </a:p>
          <a:p>
            <a:pPr marL="342900" marR="0" lvl="0" indent="-342900">
              <a:spcBef>
                <a:spcPts val="0"/>
              </a:spcBef>
              <a:spcAft>
                <a:spcPts val="0"/>
              </a:spcAft>
              <a:buFont typeface="Wingdings" panose="05000000000000000000" pitchFamily="2" charset="2"/>
              <a:buChar char=""/>
              <a:tabLst>
                <a:tab pos="457200" algn="l"/>
              </a:tabLst>
            </a:pPr>
            <a:endParaRPr lang="en-US" sz="1900" dirty="0">
              <a:effectLst/>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tabLst>
                <a:tab pos="457200" algn="l"/>
              </a:tabLst>
            </a:pPr>
            <a:r>
              <a:rPr lang="en-US" sz="1900" dirty="0">
                <a:effectLst/>
                <a:ea typeface="Times New Roman" panose="02020603050405020304" pitchFamily="18" charset="0"/>
              </a:rPr>
              <a:t>Is any of the Utility work reimbursable?  DelDOT will need estimates from the utility companies on letterhead.</a:t>
            </a:r>
            <a:endParaRPr lang="en-US" sz="1900" dirty="0">
              <a:effectLst/>
              <a:ea typeface="Calibri" panose="020F0502020204030204" pitchFamily="34" charset="0"/>
            </a:endParaRPr>
          </a:p>
          <a:p>
            <a:endParaRPr lang="en-US" sz="1700" dirty="0"/>
          </a:p>
        </p:txBody>
      </p:sp>
      <p:sp>
        <p:nvSpPr>
          <p:cNvPr id="16" name="Oval 1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79854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CF17590-4B76-4104-AF63-8FF2EE18DA8D}"/>
              </a:ext>
            </a:extLst>
          </p:cNvPr>
          <p:cNvSpPr>
            <a:spLocks noGrp="1"/>
          </p:cNvSpPr>
          <p:nvPr>
            <p:ph type="title"/>
          </p:nvPr>
        </p:nvSpPr>
        <p:spPr>
          <a:xfrm>
            <a:off x="1069848" y="484632"/>
            <a:ext cx="10058400" cy="1609344"/>
          </a:xfrm>
        </p:spPr>
        <p:txBody>
          <a:bodyPr>
            <a:normAutofit/>
          </a:bodyPr>
          <a:lstStyle/>
          <a:p>
            <a:r>
              <a:rPr lang="en-US" b="1" dirty="0">
                <a:latin typeface="+mn-lt"/>
              </a:rPr>
              <a:t>Final phase</a:t>
            </a:r>
          </a:p>
        </p:txBody>
      </p:sp>
      <p:sp>
        <p:nvSpPr>
          <p:cNvPr id="3" name="Content Placeholder 2">
            <a:extLst>
              <a:ext uri="{FF2B5EF4-FFF2-40B4-BE49-F238E27FC236}">
                <a16:creationId xmlns:a16="http://schemas.microsoft.com/office/drawing/2014/main" id="{C2399221-1A33-42D3-BFC4-470222D11E5A}"/>
              </a:ext>
            </a:extLst>
          </p:cNvPr>
          <p:cNvSpPr>
            <a:spLocks noGrp="1"/>
          </p:cNvSpPr>
          <p:nvPr>
            <p:ph idx="1"/>
          </p:nvPr>
        </p:nvSpPr>
        <p:spPr>
          <a:xfrm>
            <a:off x="1069848" y="2374202"/>
            <a:ext cx="10058400" cy="3851787"/>
          </a:xfrm>
        </p:spPr>
        <p:txBody>
          <a:bodyPr>
            <a:normAutofit/>
          </a:bodyPr>
          <a:lstStyle/>
          <a:p>
            <a:pPr marL="342900" marR="0" lvl="0" indent="-342900">
              <a:spcBef>
                <a:spcPts val="0"/>
              </a:spcBef>
              <a:spcAft>
                <a:spcPts val="0"/>
              </a:spcAft>
              <a:buFont typeface="Wingdings" panose="05000000000000000000" pitchFamily="2" charset="2"/>
              <a:buChar char=""/>
              <a:tabLst>
                <a:tab pos="457200" algn="l"/>
              </a:tabLst>
            </a:pPr>
            <a:r>
              <a:rPr lang="en-US" sz="1800" dirty="0">
                <a:effectLst/>
                <a:ea typeface="Times New Roman" panose="02020603050405020304" pitchFamily="18" charset="0"/>
              </a:rPr>
              <a:t>The final utility relocation schedule (bar chart) is established by DelDOT based on utility statements provided by companies.</a:t>
            </a:r>
            <a:endParaRPr lang="en-US" dirty="0">
              <a:effectLst/>
              <a:ea typeface="Calibri" panose="020F0502020204030204" pitchFamily="34" charset="0"/>
            </a:endParaRPr>
          </a:p>
          <a:p>
            <a:pPr marL="342900" marR="0" lvl="0" indent="-342900">
              <a:spcBef>
                <a:spcPts val="0"/>
              </a:spcBef>
              <a:spcAft>
                <a:spcPts val="0"/>
              </a:spcAft>
              <a:buFont typeface="Wingdings" panose="05000000000000000000" pitchFamily="2" charset="2"/>
              <a:buChar char=""/>
              <a:tabLst>
                <a:tab pos="457200" algn="l"/>
              </a:tabLst>
            </a:pPr>
            <a:endParaRPr lang="en-US" dirty="0">
              <a:effectLst/>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tabLst>
                <a:tab pos="457200" algn="l"/>
              </a:tabLst>
            </a:pPr>
            <a:r>
              <a:rPr lang="en-US" dirty="0">
                <a:effectLst/>
                <a:ea typeface="Times New Roman" panose="02020603050405020304" pitchFamily="18" charset="0"/>
              </a:rPr>
              <a:t>The Utility shall review for any design conflicts with DelDOT facilities or other Utilities.</a:t>
            </a:r>
            <a:endParaRPr lang="en-US" dirty="0">
              <a:effectLst/>
              <a:ea typeface="Calibri" panose="020F0502020204030204" pitchFamily="34" charset="0"/>
            </a:endParaRPr>
          </a:p>
          <a:p>
            <a:pPr marL="342900" marR="0" lvl="0" indent="-342900">
              <a:spcBef>
                <a:spcPts val="0"/>
              </a:spcBef>
              <a:spcAft>
                <a:spcPts val="0"/>
              </a:spcAft>
              <a:buFont typeface="Wingdings" panose="05000000000000000000" pitchFamily="2" charset="2"/>
              <a:buChar char=""/>
              <a:tabLst>
                <a:tab pos="457200" algn="l"/>
              </a:tabLst>
            </a:pPr>
            <a:endParaRPr lang="en-US" dirty="0">
              <a:effectLst/>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tabLst>
                <a:tab pos="457200" algn="l"/>
              </a:tabLst>
            </a:pPr>
            <a:r>
              <a:rPr lang="en-US" dirty="0">
                <a:effectLst/>
                <a:ea typeface="Times New Roman" panose="02020603050405020304" pitchFamily="18" charset="0"/>
              </a:rPr>
              <a:t>Internal work orders need to be prepared.  Order materials based upon the project schedule. </a:t>
            </a:r>
            <a:endParaRPr lang="en-US" dirty="0">
              <a:effectLst/>
              <a:ea typeface="Calibri" panose="020F0502020204030204" pitchFamily="34" charset="0"/>
            </a:endParaRPr>
          </a:p>
          <a:p>
            <a:endParaRPr lang="en-US" dirty="0"/>
          </a:p>
        </p:txBody>
      </p:sp>
      <p:sp>
        <p:nvSpPr>
          <p:cNvPr id="16" name="Oval 1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61680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680B5D0-24EC-465A-A0E6-C4DF951E00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5" name="Rectangle 14">
            <a:extLst>
              <a:ext uri="{FF2B5EF4-FFF2-40B4-BE49-F238E27FC236}">
                <a16:creationId xmlns:a16="http://schemas.microsoft.com/office/drawing/2014/main" id="{30BF1B50-A83E-4ED6-A2AA-C943C1F89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1F31E8B2-210B-4B90-83BB-3B180732EF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5470" y="1110053"/>
            <a:ext cx="3386371" cy="458030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B84DCE28-DD44-4F7E-BC87-8B8A85E01819}"/>
              </a:ext>
            </a:extLst>
          </p:cNvPr>
          <p:cNvSpPr>
            <a:spLocks noGrp="1"/>
          </p:cNvSpPr>
          <p:nvPr>
            <p:ph type="ctrTitle"/>
          </p:nvPr>
        </p:nvSpPr>
        <p:spPr>
          <a:xfrm>
            <a:off x="8059271" y="986525"/>
            <a:ext cx="2996857" cy="3357976"/>
          </a:xfrm>
        </p:spPr>
        <p:txBody>
          <a:bodyPr>
            <a:normAutofit/>
          </a:bodyPr>
          <a:lstStyle/>
          <a:p>
            <a:r>
              <a:rPr lang="en-US" sz="5100" dirty="0">
                <a:solidFill>
                  <a:srgbClr val="A50021"/>
                </a:solidFill>
              </a:rPr>
              <a:t>Each phase has an important role</a:t>
            </a:r>
          </a:p>
        </p:txBody>
      </p:sp>
      <p:sp>
        <p:nvSpPr>
          <p:cNvPr id="19" name="Rectangle 18">
            <a:extLst>
              <a:ext uri="{FF2B5EF4-FFF2-40B4-BE49-F238E27FC236}">
                <a16:creationId xmlns:a16="http://schemas.microsoft.com/office/drawing/2014/main" id="{6B387409-2B98-40F8-A65F-EF7CF989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C9E5F284-A588-4AE7-A36D-1C93E4FD02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85338" y="4460675"/>
            <a:chExt cx="1080904" cy="1080902"/>
          </a:xfrm>
        </p:grpSpPr>
        <p:sp>
          <p:nvSpPr>
            <p:cNvPr id="22" name="Oval 21">
              <a:extLst>
                <a:ext uri="{FF2B5EF4-FFF2-40B4-BE49-F238E27FC236}">
                  <a16:creationId xmlns:a16="http://schemas.microsoft.com/office/drawing/2014/main" id="{45D7D540-5CF2-4FC1-BE53-277CC22C0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3" name="Oval 22">
              <a:extLst>
                <a:ext uri="{FF2B5EF4-FFF2-40B4-BE49-F238E27FC236}">
                  <a16:creationId xmlns:a16="http://schemas.microsoft.com/office/drawing/2014/main" id="{916C9AA0-DC0C-49A1-ACDF-10BD6D7399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8" name="Subtitle 7">
            <a:extLst>
              <a:ext uri="{FF2B5EF4-FFF2-40B4-BE49-F238E27FC236}">
                <a16:creationId xmlns:a16="http://schemas.microsoft.com/office/drawing/2014/main" id="{3E1E4B1D-8723-46CE-A32E-017BE90C0ED8}"/>
              </a:ext>
            </a:extLst>
          </p:cNvPr>
          <p:cNvSpPr>
            <a:spLocks noGrp="1"/>
          </p:cNvSpPr>
          <p:nvPr>
            <p:ph type="subTitle" idx="1"/>
          </p:nvPr>
        </p:nvSpPr>
        <p:spPr>
          <a:xfrm>
            <a:off x="7987553" y="4385803"/>
            <a:ext cx="3068575" cy="977153"/>
          </a:xfrm>
        </p:spPr>
        <p:txBody>
          <a:bodyPr>
            <a:normAutofit fontScale="92500" lnSpcReduction="10000"/>
          </a:bodyPr>
          <a:lstStyle/>
          <a:p>
            <a:pPr marL="285750" indent="-285750">
              <a:buFont typeface="Wingdings" panose="05000000000000000000" pitchFamily="2" charset="2"/>
              <a:buChar char="§"/>
            </a:pPr>
            <a:r>
              <a:rPr lang="en-US" sz="1800" dirty="0">
                <a:solidFill>
                  <a:srgbClr val="000000"/>
                </a:solidFill>
              </a:rPr>
              <a:t>Accurate information and </a:t>
            </a:r>
            <a:r>
              <a:rPr lang="en-US" sz="1900" dirty="0">
                <a:solidFill>
                  <a:srgbClr val="000000"/>
                </a:solidFill>
              </a:rPr>
              <a:t>responses</a:t>
            </a:r>
            <a:r>
              <a:rPr lang="en-US" sz="1800" dirty="0">
                <a:solidFill>
                  <a:srgbClr val="000000"/>
                </a:solidFill>
              </a:rPr>
              <a:t> needed from everyone at </a:t>
            </a:r>
            <a:r>
              <a:rPr lang="en-US" sz="1800" b="1" i="1" u="sng" dirty="0">
                <a:solidFill>
                  <a:srgbClr val="000000"/>
                </a:solidFill>
              </a:rPr>
              <a:t>ALL</a:t>
            </a:r>
            <a:r>
              <a:rPr lang="en-US" sz="1800" dirty="0">
                <a:solidFill>
                  <a:srgbClr val="000000"/>
                </a:solidFill>
              </a:rPr>
              <a:t> design phases.</a:t>
            </a:r>
          </a:p>
          <a:p>
            <a:endParaRPr lang="en-US" sz="1200" dirty="0">
              <a:solidFill>
                <a:srgbClr val="000000"/>
              </a:solidFill>
            </a:endParaRPr>
          </a:p>
        </p:txBody>
      </p:sp>
      <p:pic>
        <p:nvPicPr>
          <p:cNvPr id="6" name="Picture 2" descr="Diagram&#10;&#10;Description automatically generated">
            <a:extLst>
              <a:ext uri="{FF2B5EF4-FFF2-40B4-BE49-F238E27FC236}">
                <a16:creationId xmlns:a16="http://schemas.microsoft.com/office/drawing/2014/main" id="{0478AC49-9F82-44CF-8E3F-5460E7231D6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96" t="-2" r="54" b="3"/>
          <a:stretch/>
        </p:blipFill>
        <p:spPr bwMode="auto">
          <a:xfrm>
            <a:off x="920834" y="1451090"/>
            <a:ext cx="6631744" cy="388718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3738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2" name="Group 31">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33" name="Oval 32">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4" name="Oval 33">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36" name="Rectangle 35">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0F33E8D-6182-4863-ADE9-9E67A559AEE2}"/>
              </a:ext>
            </a:extLst>
          </p:cNvPr>
          <p:cNvSpPr>
            <a:spLocks noGrp="1"/>
          </p:cNvSpPr>
          <p:nvPr>
            <p:ph type="title"/>
          </p:nvPr>
        </p:nvSpPr>
        <p:spPr>
          <a:xfrm>
            <a:off x="6556100" y="1360493"/>
            <a:ext cx="4972511" cy="3106732"/>
          </a:xfrm>
        </p:spPr>
        <p:txBody>
          <a:bodyPr vert="horz" lIns="91440" tIns="45720" rIns="91440" bIns="45720" rtlCol="0" anchor="b">
            <a:normAutofit/>
          </a:bodyPr>
          <a:lstStyle/>
          <a:p>
            <a:pPr>
              <a:lnSpc>
                <a:spcPct val="80000"/>
              </a:lnSpc>
            </a:pPr>
            <a:r>
              <a:rPr lang="en-US" sz="7200" b="1" dirty="0">
                <a:solidFill>
                  <a:schemeClr val="tx1"/>
                </a:solidFill>
              </a:rPr>
              <a:t>Question</a:t>
            </a:r>
          </a:p>
        </p:txBody>
      </p:sp>
      <p:sp>
        <p:nvSpPr>
          <p:cNvPr id="38" name="Freeform: Shape 37">
            <a:extLst>
              <a:ext uri="{FF2B5EF4-FFF2-40B4-BE49-F238E27FC236}">
                <a16:creationId xmlns:a16="http://schemas.microsoft.com/office/drawing/2014/main" id="{14A1598B-1957-47CF-AAF4-F7A36DA0E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descr="Icon&#10;&#10;Description automatically generated">
            <a:extLst>
              <a:ext uri="{FF2B5EF4-FFF2-40B4-BE49-F238E27FC236}">
                <a16:creationId xmlns:a16="http://schemas.microsoft.com/office/drawing/2014/main" id="{6FE4D729-1D3B-4EC9-B997-EB2C3C2F73B9}"/>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t="-268" b="5369"/>
          <a:stretch/>
        </p:blipFill>
        <p:spPr>
          <a:xfrm>
            <a:off x="663388" y="1544201"/>
            <a:ext cx="3972222" cy="3769598"/>
          </a:xfrm>
          <a:prstGeom prst="rect">
            <a:avLst/>
          </a:prstGeom>
        </p:spPr>
      </p:pic>
    </p:spTree>
    <p:extLst>
      <p:ext uri="{BB962C8B-B14F-4D97-AF65-F5344CB8AC3E}">
        <p14:creationId xmlns:p14="http://schemas.microsoft.com/office/powerpoint/2010/main" val="3380558343"/>
      </p:ext>
    </p:extLst>
  </p:cSld>
  <p:clrMapOvr>
    <a:overrideClrMapping bg1="dk1" tx1="lt1" bg2="dk2" tx2="lt2" accent1="accent1" accent2="accent2" accent3="accent3" accent4="accent4" accent5="accent5" accent6="accent6" hlink="hlink" folHlink="folHlink"/>
  </p:clrMapOvr>
</p:sld>
</file>

<file path=ppt/tags/tag1.xml><?xml version="1.0" encoding="utf-8"?>
<p:tagLst xmlns:a="http://schemas.openxmlformats.org/drawingml/2006/main" xmlns:r="http://schemas.openxmlformats.org/officeDocument/2006/relationships" xmlns:p="http://schemas.openxmlformats.org/presentationml/2006/main">
  <p:tag name="__PE_POLL_EMBED_ID" val="188ba814-c9e8-43d1-a140-b91e8ec95789"/>
</p:tagLst>
</file>

<file path=ppt/tags/tag2.xml><?xml version="1.0" encoding="utf-8"?>
<p:tagLst xmlns:a="http://schemas.openxmlformats.org/drawingml/2006/main" xmlns:r="http://schemas.openxmlformats.org/officeDocument/2006/relationships" xmlns:p="http://schemas.openxmlformats.org/presentationml/2006/main">
  <p:tag name="__PE_POLL_EMBED_ID" val="22d22b06-ce95-41fa-a687-cfc432f9fe14"/>
</p:tagLst>
</file>

<file path=ppt/tags/tag3.xml><?xml version="1.0" encoding="utf-8"?>
<p:tagLst xmlns:a="http://schemas.openxmlformats.org/drawingml/2006/main" xmlns:r="http://schemas.openxmlformats.org/officeDocument/2006/relationships" xmlns:p="http://schemas.openxmlformats.org/presentationml/2006/main">
  <p:tag name="__PE_POLL_EMBED_ID" val="bef46e16-5b39-4a1e-995a-3a085991cbc6"/>
</p:tagLst>
</file>

<file path=ppt/tags/tag4.xml><?xml version="1.0" encoding="utf-8"?>
<p:tagLst xmlns:a="http://schemas.openxmlformats.org/drawingml/2006/main" xmlns:r="http://schemas.openxmlformats.org/officeDocument/2006/relationships" xmlns:p="http://schemas.openxmlformats.org/presentationml/2006/main">
  <p:tag name="__PE_POLL_EMBED_ID" val="495d4745-a3d4-46fb-bc12-685343885317"/>
</p:tagLst>
</file>

<file path=ppt/tags/tag5.xml><?xml version="1.0" encoding="utf-8"?>
<p:tagLst xmlns:a="http://schemas.openxmlformats.org/drawingml/2006/main" xmlns:r="http://schemas.openxmlformats.org/officeDocument/2006/relationships" xmlns:p="http://schemas.openxmlformats.org/presentationml/2006/main">
  <p:tag name="__PE_POLL_EMBED_ID" val="cdb08dd5-b87b-429b-91e6-eebd0a4d01c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1_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15840</TotalTime>
  <Words>2746</Words>
  <Application>Microsoft Office PowerPoint</Application>
  <PresentationFormat>Widescreen</PresentationFormat>
  <Paragraphs>281</Paragraphs>
  <Slides>47</Slides>
  <Notes>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47</vt:i4>
      </vt:variant>
    </vt:vector>
  </HeadingPairs>
  <TitlesOfParts>
    <vt:vector size="57" baseType="lpstr">
      <vt:lpstr>Arial</vt:lpstr>
      <vt:lpstr>Baskerville Old Face</vt:lpstr>
      <vt:lpstr>Calibri</vt:lpstr>
      <vt:lpstr>Courier New</vt:lpstr>
      <vt:lpstr>Rockwell</vt:lpstr>
      <vt:lpstr>Rockwell Condensed</vt:lpstr>
      <vt:lpstr>Rockwell Extra Bold</vt:lpstr>
      <vt:lpstr>Wingdings</vt:lpstr>
      <vt:lpstr>Wood Type</vt:lpstr>
      <vt:lpstr>1_Wood Type</vt:lpstr>
      <vt:lpstr>Happy Tuesday</vt:lpstr>
      <vt:lpstr>Reminders &amp; Lessons Learned from 2021</vt:lpstr>
      <vt:lpstr>Deldot’s utility design process</vt:lpstr>
      <vt:lpstr>Concept / survey phase</vt:lpstr>
      <vt:lpstr>Preliminary phase</vt:lpstr>
      <vt:lpstr>Semi-final phase</vt:lpstr>
      <vt:lpstr>Final phase</vt:lpstr>
      <vt:lpstr>Each phase has an important role</vt:lpstr>
      <vt:lpstr>Question</vt:lpstr>
      <vt:lpstr>PowerPoint Presentation</vt:lpstr>
      <vt:lpstr>Information Needed Early</vt:lpstr>
      <vt:lpstr>other important items to consider</vt:lpstr>
      <vt:lpstr>PowerPoint Presentation</vt:lpstr>
      <vt:lpstr>Question</vt:lpstr>
      <vt:lpstr>PowerPoint Presentation</vt:lpstr>
      <vt:lpstr>Design Changes</vt:lpstr>
      <vt:lpstr>DelDOT Design Changes</vt:lpstr>
      <vt:lpstr>before</vt:lpstr>
      <vt:lpstr>PowerPoint Presentation</vt:lpstr>
      <vt:lpstr>Utility Design Changes</vt:lpstr>
      <vt:lpstr>Constructability – Design Side</vt:lpstr>
      <vt:lpstr>Advanced work &amp; what is needed</vt:lpstr>
      <vt:lpstr>Question</vt:lpstr>
      <vt:lpstr>PowerPoint Presentation</vt:lpstr>
      <vt:lpstr>Utility Inspection Team a Must!</vt:lpstr>
      <vt:lpstr>Benefits for the utility companies</vt:lpstr>
      <vt:lpstr>Question</vt:lpstr>
      <vt:lpstr>PowerPoint Presentation</vt:lpstr>
      <vt:lpstr>Construction</vt:lpstr>
      <vt:lpstr>Things to consider before accepting the contractor’s changes.</vt:lpstr>
      <vt:lpstr>Utility changes after all submissions</vt:lpstr>
      <vt:lpstr>PowerPoint Presentation</vt:lpstr>
      <vt:lpstr>Design vs constructed</vt:lpstr>
      <vt:lpstr>Pavement and rehabilitation projects</vt:lpstr>
      <vt:lpstr>Pave and rehabs</vt:lpstr>
      <vt:lpstr>PowerPoint Presentation</vt:lpstr>
      <vt:lpstr>MAINTENANCE projects</vt:lpstr>
      <vt:lpstr>PowerPoint Presentation</vt:lpstr>
      <vt:lpstr>PowerPoint Presentation</vt:lpstr>
      <vt:lpstr>Thank you!</vt:lpstr>
      <vt:lpstr>What is Public Works?</vt:lpstr>
      <vt:lpstr>What is the utility permit application (UPA)?</vt:lpstr>
      <vt:lpstr>What does public Works do with all those permits?</vt:lpstr>
      <vt:lpstr>Why is Public Works calling me?</vt:lpstr>
      <vt:lpstr>Who calls Public Works?</vt:lpstr>
      <vt:lpstr>What do you do after they call?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ORIGINAL LAYOUTS FROM INDIVIDUAL UTILITY COMPANIES</dc:title>
  <dc:creator>Alan Marteney</dc:creator>
  <cp:lastModifiedBy>Cimo, Eric (DelDOT)</cp:lastModifiedBy>
  <cp:revision>201</cp:revision>
  <cp:lastPrinted>2022-02-16T15:01:08Z</cp:lastPrinted>
  <dcterms:created xsi:type="dcterms:W3CDTF">2022-01-24T17:33:25Z</dcterms:created>
  <dcterms:modified xsi:type="dcterms:W3CDTF">2022-02-21T17:28:09Z</dcterms:modified>
</cp:coreProperties>
</file>